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8" r:id="rId2"/>
    <p:sldId id="256" r:id="rId3"/>
    <p:sldId id="257" r:id="rId4"/>
    <p:sldId id="259" r:id="rId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821"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E7ED70-BDC0-4D48-BD89-AA41B026F370}" type="datetimeFigureOut">
              <a:rPr lang="fr-FR" smtClean="0"/>
              <a:t>10/11/2023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53D01D-A3E1-40EC-8F0A-F7A164DB2D90}" type="slidenum">
              <a:rPr lang="fr-FR" smtClean="0"/>
              <a:t>‹N°›</a:t>
            </a:fld>
            <a:endParaRPr lang="fr-FR"/>
          </a:p>
        </p:txBody>
      </p:sp>
    </p:spTree>
    <p:extLst>
      <p:ext uri="{BB962C8B-B14F-4D97-AF65-F5344CB8AC3E}">
        <p14:creationId xmlns:p14="http://schemas.microsoft.com/office/powerpoint/2010/main" val="27511877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2225B39-7AA5-4E82-9218-F7829C645704}" type="slidenum">
              <a:rPr lang="fr-FR" smtClean="0"/>
              <a:t>1</a:t>
            </a:fld>
            <a:endParaRPr lang="fr-FR"/>
          </a:p>
        </p:txBody>
      </p:sp>
    </p:spTree>
    <p:extLst>
      <p:ext uri="{BB962C8B-B14F-4D97-AF65-F5344CB8AC3E}">
        <p14:creationId xmlns:p14="http://schemas.microsoft.com/office/powerpoint/2010/main" val="39134142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2225B39-7AA5-4E82-9218-F7829C645704}" type="slidenum">
              <a:rPr lang="fr-FR" smtClean="0"/>
              <a:t>2</a:t>
            </a:fld>
            <a:endParaRPr lang="fr-FR"/>
          </a:p>
        </p:txBody>
      </p:sp>
    </p:spTree>
    <p:extLst>
      <p:ext uri="{BB962C8B-B14F-4D97-AF65-F5344CB8AC3E}">
        <p14:creationId xmlns:p14="http://schemas.microsoft.com/office/powerpoint/2010/main" val="22394860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Outre les arguments habituels</a:t>
            </a:r>
            <a:r>
              <a:rPr lang="fr-FR" baseline="0" dirty="0"/>
              <a:t> : meilleure insertion pro par l’entreprise et faciliter la réussite des élèves voulant poursuivre leurs études,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kern="150" dirty="0">
                <a:latin typeface="Calibri" panose="020F0502020204030204" pitchFamily="34" charset="0"/>
                <a:ea typeface="Arial Unicode MS" panose="020B0604020202020204" pitchFamily="34" charset="-128"/>
              </a:rPr>
              <a:t>Argument du MEN :les PLP certifient les candidats libres en avril/mai (ils estiment à 1,5 semaine perdu</a:t>
            </a:r>
            <a:r>
              <a:rPr lang="fr-FR" kern="150" dirty="0">
                <a:solidFill>
                  <a:srgbClr val="00B050"/>
                </a:solidFill>
                <a:latin typeface="Calibri" panose="020F0502020204030204" pitchFamily="34" charset="0"/>
                <a:ea typeface="Arial Unicode MS" panose="020B0604020202020204" pitchFamily="34" charset="-128"/>
              </a:rPr>
              <a:t>e</a:t>
            </a:r>
            <a:r>
              <a:rPr lang="fr-FR" kern="150" dirty="0">
                <a:latin typeface="Calibri" panose="020F0502020204030204" pitchFamily="34" charset="0"/>
                <a:ea typeface="Arial Unicode MS" panose="020B0604020202020204" pitchFamily="34" charset="-128"/>
              </a:rPr>
              <a:t> par les élèves faute de PLP </a:t>
            </a:r>
            <a:r>
              <a:rPr lang="fr-FR" kern="150" dirty="0" err="1">
                <a:latin typeface="Calibri" panose="020F0502020204030204" pitchFamily="34" charset="0"/>
                <a:ea typeface="Arial Unicode MS" panose="020B0604020202020204" pitchFamily="34" charset="-128"/>
              </a:rPr>
              <a:t>parti·es</a:t>
            </a:r>
            <a:r>
              <a:rPr lang="fr-FR" kern="150" dirty="0">
                <a:latin typeface="Calibri" panose="020F0502020204030204" pitchFamily="34" charset="0"/>
                <a:ea typeface="Arial Unicode MS" panose="020B0604020202020204" pitchFamily="34" charset="-128"/>
              </a:rPr>
              <a:t> certifier les 109 000 candidats libres en 2022),</a:t>
            </a:r>
            <a:endParaRPr lang="fr-FR" kern="150" dirty="0">
              <a:effectLst/>
              <a:latin typeface="Calibri" panose="020F0502020204030204" pitchFamily="34" charset="0"/>
              <a:ea typeface="Arial Unicode MS" panose="020B0604020202020204" pitchFamily="34" charset="-128"/>
            </a:endParaRPr>
          </a:p>
          <a:p>
            <a:endParaRPr lang="fr-FR" dirty="0"/>
          </a:p>
        </p:txBody>
      </p:sp>
      <p:sp>
        <p:nvSpPr>
          <p:cNvPr id="4" name="Espace réservé du numéro de diapositive 3"/>
          <p:cNvSpPr>
            <a:spLocks noGrp="1"/>
          </p:cNvSpPr>
          <p:nvPr>
            <p:ph type="sldNum" sz="quarter" idx="10"/>
          </p:nvPr>
        </p:nvSpPr>
        <p:spPr/>
        <p:txBody>
          <a:bodyPr/>
          <a:lstStyle/>
          <a:p>
            <a:fld id="{C2225B39-7AA5-4E82-9218-F7829C645704}" type="slidenum">
              <a:rPr lang="fr-FR" smtClean="0"/>
              <a:t>3</a:t>
            </a:fld>
            <a:endParaRPr lang="fr-FR"/>
          </a:p>
        </p:txBody>
      </p:sp>
    </p:spTree>
    <p:extLst>
      <p:ext uri="{BB962C8B-B14F-4D97-AF65-F5344CB8AC3E}">
        <p14:creationId xmlns:p14="http://schemas.microsoft.com/office/powerpoint/2010/main" val="23999096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2225B39-7AA5-4E82-9218-F7829C645704}" type="slidenum">
              <a:rPr lang="fr-FR" smtClean="0"/>
              <a:t>4</a:t>
            </a:fld>
            <a:endParaRPr lang="fr-FR"/>
          </a:p>
        </p:txBody>
      </p:sp>
    </p:spTree>
    <p:extLst>
      <p:ext uri="{BB962C8B-B14F-4D97-AF65-F5344CB8AC3E}">
        <p14:creationId xmlns:p14="http://schemas.microsoft.com/office/powerpoint/2010/main" val="5059896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ED6F17EC-19E0-4D7A-9C4B-A3184DCBAB9B}" type="datetimeFigureOut">
              <a:rPr lang="fr-FR" smtClean="0"/>
              <a:t>10/11/2023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EB81739-2A1A-4418-A4E8-FEA5CA006973}" type="slidenum">
              <a:rPr lang="fr-FR" smtClean="0"/>
              <a:t>‹N°›</a:t>
            </a:fld>
            <a:endParaRPr lang="fr-FR"/>
          </a:p>
        </p:txBody>
      </p:sp>
    </p:spTree>
    <p:extLst>
      <p:ext uri="{BB962C8B-B14F-4D97-AF65-F5344CB8AC3E}">
        <p14:creationId xmlns:p14="http://schemas.microsoft.com/office/powerpoint/2010/main" val="2784365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D6F17EC-19E0-4D7A-9C4B-A3184DCBAB9B}" type="datetimeFigureOut">
              <a:rPr lang="fr-FR" smtClean="0"/>
              <a:t>10/11/2023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EB81739-2A1A-4418-A4E8-FEA5CA006973}" type="slidenum">
              <a:rPr lang="fr-FR" smtClean="0"/>
              <a:t>‹N°›</a:t>
            </a:fld>
            <a:endParaRPr lang="fr-FR"/>
          </a:p>
        </p:txBody>
      </p:sp>
    </p:spTree>
    <p:extLst>
      <p:ext uri="{BB962C8B-B14F-4D97-AF65-F5344CB8AC3E}">
        <p14:creationId xmlns:p14="http://schemas.microsoft.com/office/powerpoint/2010/main" val="1502421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D6F17EC-19E0-4D7A-9C4B-A3184DCBAB9B}" type="datetimeFigureOut">
              <a:rPr lang="fr-FR" smtClean="0"/>
              <a:t>10/11/2023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EB81739-2A1A-4418-A4E8-FEA5CA006973}" type="slidenum">
              <a:rPr lang="fr-FR" smtClean="0"/>
              <a:t>‹N°›</a:t>
            </a:fld>
            <a:endParaRPr lang="fr-FR"/>
          </a:p>
        </p:txBody>
      </p:sp>
    </p:spTree>
    <p:extLst>
      <p:ext uri="{BB962C8B-B14F-4D97-AF65-F5344CB8AC3E}">
        <p14:creationId xmlns:p14="http://schemas.microsoft.com/office/powerpoint/2010/main" val="888760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D6F17EC-19E0-4D7A-9C4B-A3184DCBAB9B}" type="datetimeFigureOut">
              <a:rPr lang="fr-FR" smtClean="0"/>
              <a:t>10/11/2023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EB81739-2A1A-4418-A4E8-FEA5CA006973}" type="slidenum">
              <a:rPr lang="fr-FR" smtClean="0"/>
              <a:t>‹N°›</a:t>
            </a:fld>
            <a:endParaRPr lang="fr-FR"/>
          </a:p>
        </p:txBody>
      </p:sp>
    </p:spTree>
    <p:extLst>
      <p:ext uri="{BB962C8B-B14F-4D97-AF65-F5344CB8AC3E}">
        <p14:creationId xmlns:p14="http://schemas.microsoft.com/office/powerpoint/2010/main" val="1013734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ED6F17EC-19E0-4D7A-9C4B-A3184DCBAB9B}" type="datetimeFigureOut">
              <a:rPr lang="fr-FR" smtClean="0"/>
              <a:t>10/11/2023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EB81739-2A1A-4418-A4E8-FEA5CA006973}" type="slidenum">
              <a:rPr lang="fr-FR" smtClean="0"/>
              <a:t>‹N°›</a:t>
            </a:fld>
            <a:endParaRPr lang="fr-FR"/>
          </a:p>
        </p:txBody>
      </p:sp>
    </p:spTree>
    <p:extLst>
      <p:ext uri="{BB962C8B-B14F-4D97-AF65-F5344CB8AC3E}">
        <p14:creationId xmlns:p14="http://schemas.microsoft.com/office/powerpoint/2010/main" val="1509178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ED6F17EC-19E0-4D7A-9C4B-A3184DCBAB9B}" type="datetimeFigureOut">
              <a:rPr lang="fr-FR" smtClean="0"/>
              <a:t>10/11/2023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EB81739-2A1A-4418-A4E8-FEA5CA006973}" type="slidenum">
              <a:rPr lang="fr-FR" smtClean="0"/>
              <a:t>‹N°›</a:t>
            </a:fld>
            <a:endParaRPr lang="fr-FR"/>
          </a:p>
        </p:txBody>
      </p:sp>
    </p:spTree>
    <p:extLst>
      <p:ext uri="{BB962C8B-B14F-4D97-AF65-F5344CB8AC3E}">
        <p14:creationId xmlns:p14="http://schemas.microsoft.com/office/powerpoint/2010/main" val="542029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ED6F17EC-19E0-4D7A-9C4B-A3184DCBAB9B}" type="datetimeFigureOut">
              <a:rPr lang="fr-FR" smtClean="0"/>
              <a:t>10/11/2023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EB81739-2A1A-4418-A4E8-FEA5CA006973}" type="slidenum">
              <a:rPr lang="fr-FR" smtClean="0"/>
              <a:t>‹N°›</a:t>
            </a:fld>
            <a:endParaRPr lang="fr-FR"/>
          </a:p>
        </p:txBody>
      </p:sp>
    </p:spTree>
    <p:extLst>
      <p:ext uri="{BB962C8B-B14F-4D97-AF65-F5344CB8AC3E}">
        <p14:creationId xmlns:p14="http://schemas.microsoft.com/office/powerpoint/2010/main" val="2773162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ED6F17EC-19E0-4D7A-9C4B-A3184DCBAB9B}" type="datetimeFigureOut">
              <a:rPr lang="fr-FR" smtClean="0"/>
              <a:t>10/11/2023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EB81739-2A1A-4418-A4E8-FEA5CA006973}" type="slidenum">
              <a:rPr lang="fr-FR" smtClean="0"/>
              <a:t>‹N°›</a:t>
            </a:fld>
            <a:endParaRPr lang="fr-FR"/>
          </a:p>
        </p:txBody>
      </p:sp>
    </p:spTree>
    <p:extLst>
      <p:ext uri="{BB962C8B-B14F-4D97-AF65-F5344CB8AC3E}">
        <p14:creationId xmlns:p14="http://schemas.microsoft.com/office/powerpoint/2010/main" val="1451407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D6F17EC-19E0-4D7A-9C4B-A3184DCBAB9B}" type="datetimeFigureOut">
              <a:rPr lang="fr-FR" smtClean="0"/>
              <a:t>10/11/2023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EB81739-2A1A-4418-A4E8-FEA5CA006973}" type="slidenum">
              <a:rPr lang="fr-FR" smtClean="0"/>
              <a:t>‹N°›</a:t>
            </a:fld>
            <a:endParaRPr lang="fr-FR"/>
          </a:p>
        </p:txBody>
      </p:sp>
    </p:spTree>
    <p:extLst>
      <p:ext uri="{BB962C8B-B14F-4D97-AF65-F5344CB8AC3E}">
        <p14:creationId xmlns:p14="http://schemas.microsoft.com/office/powerpoint/2010/main" val="1697491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ED6F17EC-19E0-4D7A-9C4B-A3184DCBAB9B}" type="datetimeFigureOut">
              <a:rPr lang="fr-FR" smtClean="0"/>
              <a:t>10/11/2023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EB81739-2A1A-4418-A4E8-FEA5CA006973}" type="slidenum">
              <a:rPr lang="fr-FR" smtClean="0"/>
              <a:t>‹N°›</a:t>
            </a:fld>
            <a:endParaRPr lang="fr-FR"/>
          </a:p>
        </p:txBody>
      </p:sp>
    </p:spTree>
    <p:extLst>
      <p:ext uri="{BB962C8B-B14F-4D97-AF65-F5344CB8AC3E}">
        <p14:creationId xmlns:p14="http://schemas.microsoft.com/office/powerpoint/2010/main" val="1577470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ED6F17EC-19E0-4D7A-9C4B-A3184DCBAB9B}" type="datetimeFigureOut">
              <a:rPr lang="fr-FR" smtClean="0"/>
              <a:t>10/11/2023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EB81739-2A1A-4418-A4E8-FEA5CA006973}" type="slidenum">
              <a:rPr lang="fr-FR" smtClean="0"/>
              <a:t>‹N°›</a:t>
            </a:fld>
            <a:endParaRPr lang="fr-FR"/>
          </a:p>
        </p:txBody>
      </p:sp>
    </p:spTree>
    <p:extLst>
      <p:ext uri="{BB962C8B-B14F-4D97-AF65-F5344CB8AC3E}">
        <p14:creationId xmlns:p14="http://schemas.microsoft.com/office/powerpoint/2010/main" val="2147912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6F17EC-19E0-4D7A-9C4B-A3184DCBAB9B}" type="datetimeFigureOut">
              <a:rPr lang="fr-FR" smtClean="0"/>
              <a:t>10/11/2023</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B81739-2A1A-4418-A4E8-FEA5CA006973}" type="slidenum">
              <a:rPr lang="fr-FR" smtClean="0"/>
              <a:t>‹N°›</a:t>
            </a:fld>
            <a:endParaRPr lang="fr-FR"/>
          </a:p>
        </p:txBody>
      </p:sp>
    </p:spTree>
    <p:extLst>
      <p:ext uri="{BB962C8B-B14F-4D97-AF65-F5344CB8AC3E}">
        <p14:creationId xmlns:p14="http://schemas.microsoft.com/office/powerpoint/2010/main" val="30119808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2">
            <a:extLst>
              <a:ext uri="{FF2B5EF4-FFF2-40B4-BE49-F238E27FC236}">
                <a16:creationId xmlns:a16="http://schemas.microsoft.com/office/drawing/2014/main" id="{1B7DAA18-0519-1618-B23C-8D8948972F72}"/>
              </a:ext>
            </a:extLst>
          </p:cNvPr>
          <p:cNvSpPr/>
          <p:nvPr/>
        </p:nvSpPr>
        <p:spPr>
          <a:xfrm>
            <a:off x="4" y="5636524"/>
            <a:ext cx="12191996" cy="1221476"/>
          </a:xfrm>
          <a:custGeom>
            <a:avLst/>
            <a:gdLst>
              <a:gd name="f0" fmla="val 10800000"/>
              <a:gd name="f1" fmla="val 5400000"/>
              <a:gd name="f2" fmla="val 180"/>
              <a:gd name="f3" fmla="val w"/>
              <a:gd name="f4" fmla="val h"/>
              <a:gd name="f5" fmla="val 0"/>
              <a:gd name="f6" fmla="val 5"/>
              <a:gd name="f7" fmla="val 1"/>
              <a:gd name="f8" fmla="+- 0 0 -360"/>
              <a:gd name="f9" fmla="*/ f3 1 5"/>
              <a:gd name="f10" fmla="*/ f4 1 5"/>
              <a:gd name="f11" fmla="val f5"/>
              <a:gd name="f12" fmla="val f6"/>
              <a:gd name="f13" fmla="*/ f8 f0 1"/>
              <a:gd name="f14" fmla="+- f12 0 f11"/>
              <a:gd name="f15" fmla="*/ f13 1 f2"/>
              <a:gd name="f16" fmla="*/ f14 1 5"/>
              <a:gd name="f17" fmla="*/ f14 1 10"/>
              <a:gd name="f18" fmla="*/ f14 1 2"/>
              <a:gd name="f19" fmla="+- f15 0 f1"/>
              <a:gd name="f20" fmla="+- f11 f18 0"/>
              <a:gd name="f21" fmla="*/ f17 1 f16"/>
              <a:gd name="f22" fmla="*/ f11 1 f16"/>
              <a:gd name="f23" fmla="*/ f12 1 f16"/>
              <a:gd name="f24" fmla="*/ f16 1 f16"/>
              <a:gd name="f25" fmla="*/ f20 1 f16"/>
              <a:gd name="f26" fmla="*/ f22 f9 1"/>
              <a:gd name="f27" fmla="*/ f23 f9 1"/>
              <a:gd name="f28" fmla="*/ f23 f10 1"/>
              <a:gd name="f29" fmla="*/ f24 f10 1"/>
              <a:gd name="f30" fmla="*/ f21 f10 1"/>
              <a:gd name="f31" fmla="*/ f25 f9 1"/>
            </a:gdLst>
            <a:ahLst/>
            <a:cxnLst>
              <a:cxn ang="3cd4">
                <a:pos x="hc" y="t"/>
              </a:cxn>
              <a:cxn ang="0">
                <a:pos x="r" y="vc"/>
              </a:cxn>
              <a:cxn ang="cd4">
                <a:pos x="hc" y="b"/>
              </a:cxn>
              <a:cxn ang="cd2">
                <a:pos x="l" y="vc"/>
              </a:cxn>
              <a:cxn ang="f19">
                <a:pos x="f31" y="f30"/>
              </a:cxn>
            </a:cxnLst>
            <a:rect l="f26" t="f29" r="f27" b="f28"/>
            <a:pathLst>
              <a:path w="5" h="5">
                <a:moveTo>
                  <a:pt x="f5" y="f7"/>
                </a:moveTo>
                <a:lnTo>
                  <a:pt x="f6" y="f5"/>
                </a:lnTo>
                <a:lnTo>
                  <a:pt x="f6" y="f6"/>
                </a:lnTo>
                <a:lnTo>
                  <a:pt x="f5" y="f6"/>
                </a:lnTo>
                <a:close/>
              </a:path>
            </a:pathLst>
          </a:custGeom>
          <a:solidFill>
            <a:srgbClr val="C00000"/>
          </a:solidFill>
          <a:ln cap="flat">
            <a:noFill/>
            <a:prstDash val="solid"/>
          </a:ln>
        </p:spPr>
        <p:txBody>
          <a:bodyPr vert="horz" wrap="square" lIns="36576" tIns="36576" rIns="36576" bIns="36576" anchor="t" anchorCtr="0" compatLnSpc="1">
            <a:noAutofit/>
          </a:bodyPr>
          <a:lstStyle/>
          <a:p>
            <a:pPr algn="ctr"/>
            <a:endParaRPr lang="fr-FR" b="1" dirty="0"/>
          </a:p>
        </p:txBody>
      </p:sp>
      <p:pic>
        <p:nvPicPr>
          <p:cNvPr id="11" name="Imag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93603" y="0"/>
            <a:ext cx="1187661" cy="2037114"/>
          </a:xfrm>
          <a:prstGeom prst="rect">
            <a:avLst/>
          </a:prstGeom>
        </p:spPr>
      </p:pic>
      <p:sp>
        <p:nvSpPr>
          <p:cNvPr id="5" name="Rectangle 4">
            <a:extLst>
              <a:ext uri="{FF2B5EF4-FFF2-40B4-BE49-F238E27FC236}">
                <a16:creationId xmlns:a16="http://schemas.microsoft.com/office/drawing/2014/main" id="{DF276C74-0B4E-94EF-3867-AC33F1B526B9}"/>
              </a:ext>
            </a:extLst>
          </p:cNvPr>
          <p:cNvSpPr/>
          <p:nvPr/>
        </p:nvSpPr>
        <p:spPr>
          <a:xfrm>
            <a:off x="3655377" y="291193"/>
            <a:ext cx="4599464" cy="400110"/>
          </a:xfrm>
          <a:prstGeom prst="rect">
            <a:avLst/>
          </a:prstGeom>
        </p:spPr>
        <p:txBody>
          <a:bodyPr wrap="none">
            <a:spAutoFit/>
          </a:bodyPr>
          <a:lstStyle/>
          <a:p>
            <a:pPr algn="ctr"/>
            <a:r>
              <a:rPr lang="fr-FR" sz="2000" b="1" dirty="0"/>
              <a:t>LA RÉFORME STRUCTURELLE DU BAC PRO</a:t>
            </a:r>
          </a:p>
        </p:txBody>
      </p:sp>
      <p:sp>
        <p:nvSpPr>
          <p:cNvPr id="9" name="Rectangle 8">
            <a:extLst>
              <a:ext uri="{FF2B5EF4-FFF2-40B4-BE49-F238E27FC236}">
                <a16:creationId xmlns:a16="http://schemas.microsoft.com/office/drawing/2014/main" id="{DF276C74-0B4E-94EF-3867-AC33F1B526B9}"/>
              </a:ext>
            </a:extLst>
          </p:cNvPr>
          <p:cNvSpPr/>
          <p:nvPr/>
        </p:nvSpPr>
        <p:spPr>
          <a:xfrm>
            <a:off x="2486084" y="3896137"/>
            <a:ext cx="5154103" cy="400110"/>
          </a:xfrm>
          <a:prstGeom prst="rect">
            <a:avLst/>
          </a:prstGeom>
        </p:spPr>
        <p:txBody>
          <a:bodyPr wrap="none">
            <a:spAutoFit/>
          </a:bodyPr>
          <a:lstStyle/>
          <a:p>
            <a:pPr marL="342900" indent="-342900">
              <a:buFont typeface="Arial" panose="020B0604020202020204" pitchFamily="34" charset="0"/>
              <a:buChar char="•"/>
            </a:pPr>
            <a:r>
              <a:rPr lang="fr-FR" sz="2000" b="1" dirty="0"/>
              <a:t>RENFORCER LES SAVOIRS FONDAMENTAUX </a:t>
            </a:r>
          </a:p>
        </p:txBody>
      </p:sp>
      <p:sp>
        <p:nvSpPr>
          <p:cNvPr id="13" name="Rectangle 12"/>
          <p:cNvSpPr/>
          <p:nvPr/>
        </p:nvSpPr>
        <p:spPr>
          <a:xfrm>
            <a:off x="2390550" y="4495672"/>
            <a:ext cx="8063635" cy="400110"/>
          </a:xfrm>
          <a:prstGeom prst="rect">
            <a:avLst/>
          </a:prstGeom>
        </p:spPr>
        <p:txBody>
          <a:bodyPr wrap="square">
            <a:spAutoFit/>
          </a:bodyPr>
          <a:lstStyle/>
          <a:p>
            <a:pPr marL="342900" indent="-342900" algn="ctr">
              <a:buFont typeface="Arial" panose="020B0604020202020204" pitchFamily="34" charset="0"/>
              <a:buChar char="•"/>
            </a:pPr>
            <a:r>
              <a:rPr lang="fr-FR" sz="2000" b="1" dirty="0">
                <a:ea typeface="Arial Unicode MS" panose="020B0604020202020204" pitchFamily="34" charset="-128"/>
              </a:rPr>
              <a:t>LA DÉSORGANISATION DE L’ANNÉE DE TERMINALE À LA RENTRÉE 2024</a:t>
            </a:r>
          </a:p>
        </p:txBody>
      </p:sp>
      <p:sp>
        <p:nvSpPr>
          <p:cNvPr id="2" name="ZoneTexte 1"/>
          <p:cNvSpPr txBox="1"/>
          <p:nvPr/>
        </p:nvSpPr>
        <p:spPr>
          <a:xfrm flipH="1">
            <a:off x="3177769" y="6089188"/>
            <a:ext cx="5836466" cy="369332"/>
          </a:xfrm>
          <a:prstGeom prst="rect">
            <a:avLst/>
          </a:prstGeom>
          <a:noFill/>
        </p:spPr>
        <p:txBody>
          <a:bodyPr wrap="square" rtlCol="0">
            <a:spAutoFit/>
          </a:bodyPr>
          <a:lstStyle/>
          <a:p>
            <a:pPr algn="ctr"/>
            <a:r>
              <a:rPr lang="fr-FR" b="1" dirty="0"/>
              <a:t>L’INSERTION PROFESSIONNELLE COMME SEULE BOUSSOLE</a:t>
            </a:r>
          </a:p>
        </p:txBody>
      </p:sp>
      <p:sp>
        <p:nvSpPr>
          <p:cNvPr id="3" name="ZoneTexte 2"/>
          <p:cNvSpPr txBox="1"/>
          <p:nvPr/>
        </p:nvSpPr>
        <p:spPr>
          <a:xfrm>
            <a:off x="1087301" y="917635"/>
            <a:ext cx="9476066" cy="2585323"/>
          </a:xfrm>
          <a:prstGeom prst="rect">
            <a:avLst/>
          </a:prstGeom>
          <a:noFill/>
        </p:spPr>
        <p:txBody>
          <a:bodyPr wrap="square" rtlCol="0">
            <a:spAutoFit/>
          </a:bodyPr>
          <a:lstStyle/>
          <a:p>
            <a:r>
              <a:rPr lang="fr-FR" dirty="0"/>
              <a:t>Volonté de </a:t>
            </a:r>
            <a:r>
              <a:rPr lang="fr-FR" dirty="0" err="1"/>
              <a:t>Granjean</a:t>
            </a:r>
            <a:r>
              <a:rPr lang="fr-FR" dirty="0"/>
              <a:t> d’accélérer la mise en place de la mesure 2 (enseignement en effectifs réduits) </a:t>
            </a:r>
          </a:p>
          <a:p>
            <a:r>
              <a:rPr lang="fr-FR" dirty="0"/>
              <a:t>et de la mesure 4 (réorganisation de l’année de terminale) de la réforme. Les textes seront définitifs fin novembre et présentés au CSE du 14 décembre. C’est pourquoi, dans l’attente des arbitrages, nous ne pouvons vous présenter que les différents scénarios à l’étude. Néanmoins sont d’ores et déjà actées : la mise en place de groupes de niveaux en 2° et 1°, la création de parcours diversifiés en Terminale et ses conséquences : </a:t>
            </a:r>
          </a:p>
          <a:p>
            <a:pPr marL="285750" indent="-285750">
              <a:buFont typeface="Arial" panose="020B0604020202020204" pitchFamily="34" charset="0"/>
              <a:buChar char="•"/>
            </a:pPr>
            <a:r>
              <a:rPr lang="fr-FR" dirty="0"/>
              <a:t>la suppression de 4 semaines de cours, </a:t>
            </a:r>
          </a:p>
          <a:p>
            <a:pPr marL="285750" indent="-285750">
              <a:buFont typeface="Arial" panose="020B0604020202020204" pitchFamily="34" charset="0"/>
              <a:buChar char="•"/>
            </a:pPr>
            <a:r>
              <a:rPr lang="fr-FR" dirty="0"/>
              <a:t>le non-aménagement des programmes</a:t>
            </a:r>
          </a:p>
          <a:p>
            <a:pPr marL="285750" indent="-285750">
              <a:buFont typeface="Arial" panose="020B0604020202020204" pitchFamily="34" charset="0"/>
              <a:buChar char="•"/>
            </a:pPr>
            <a:r>
              <a:rPr lang="fr-FR" dirty="0"/>
              <a:t>le goulot d’étranglement que vont constituer les départs simultanés en PFMP.</a:t>
            </a:r>
          </a:p>
        </p:txBody>
      </p:sp>
    </p:spTree>
    <p:extLst>
      <p:ext uri="{BB962C8B-B14F-4D97-AF65-F5344CB8AC3E}">
        <p14:creationId xmlns:p14="http://schemas.microsoft.com/office/powerpoint/2010/main" val="2735610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3" grpId="0"/>
      <p:bldP spid="2" grpId="0"/>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2">
            <a:extLst>
              <a:ext uri="{FF2B5EF4-FFF2-40B4-BE49-F238E27FC236}">
                <a16:creationId xmlns:a16="http://schemas.microsoft.com/office/drawing/2014/main" id="{1B7DAA18-0519-1618-B23C-8D8948972F72}"/>
              </a:ext>
            </a:extLst>
          </p:cNvPr>
          <p:cNvSpPr/>
          <p:nvPr/>
        </p:nvSpPr>
        <p:spPr>
          <a:xfrm>
            <a:off x="4" y="5357329"/>
            <a:ext cx="12191996" cy="1533974"/>
          </a:xfrm>
          <a:custGeom>
            <a:avLst/>
            <a:gdLst>
              <a:gd name="f0" fmla="val 10800000"/>
              <a:gd name="f1" fmla="val 5400000"/>
              <a:gd name="f2" fmla="val 180"/>
              <a:gd name="f3" fmla="val w"/>
              <a:gd name="f4" fmla="val h"/>
              <a:gd name="f5" fmla="val 0"/>
              <a:gd name="f6" fmla="val 5"/>
              <a:gd name="f7" fmla="val 1"/>
              <a:gd name="f8" fmla="+- 0 0 -360"/>
              <a:gd name="f9" fmla="*/ f3 1 5"/>
              <a:gd name="f10" fmla="*/ f4 1 5"/>
              <a:gd name="f11" fmla="val f5"/>
              <a:gd name="f12" fmla="val f6"/>
              <a:gd name="f13" fmla="*/ f8 f0 1"/>
              <a:gd name="f14" fmla="+- f12 0 f11"/>
              <a:gd name="f15" fmla="*/ f13 1 f2"/>
              <a:gd name="f16" fmla="*/ f14 1 5"/>
              <a:gd name="f17" fmla="*/ f14 1 10"/>
              <a:gd name="f18" fmla="*/ f14 1 2"/>
              <a:gd name="f19" fmla="+- f15 0 f1"/>
              <a:gd name="f20" fmla="+- f11 f18 0"/>
              <a:gd name="f21" fmla="*/ f17 1 f16"/>
              <a:gd name="f22" fmla="*/ f11 1 f16"/>
              <a:gd name="f23" fmla="*/ f12 1 f16"/>
              <a:gd name="f24" fmla="*/ f16 1 f16"/>
              <a:gd name="f25" fmla="*/ f20 1 f16"/>
              <a:gd name="f26" fmla="*/ f22 f9 1"/>
              <a:gd name="f27" fmla="*/ f23 f9 1"/>
              <a:gd name="f28" fmla="*/ f23 f10 1"/>
              <a:gd name="f29" fmla="*/ f24 f10 1"/>
              <a:gd name="f30" fmla="*/ f21 f10 1"/>
              <a:gd name="f31" fmla="*/ f25 f9 1"/>
            </a:gdLst>
            <a:ahLst/>
            <a:cxnLst>
              <a:cxn ang="3cd4">
                <a:pos x="hc" y="t"/>
              </a:cxn>
              <a:cxn ang="0">
                <a:pos x="r" y="vc"/>
              </a:cxn>
              <a:cxn ang="cd4">
                <a:pos x="hc" y="b"/>
              </a:cxn>
              <a:cxn ang="cd2">
                <a:pos x="l" y="vc"/>
              </a:cxn>
              <a:cxn ang="f19">
                <a:pos x="f31" y="f30"/>
              </a:cxn>
            </a:cxnLst>
            <a:rect l="f26" t="f29" r="f27" b="f28"/>
            <a:pathLst>
              <a:path w="5" h="5">
                <a:moveTo>
                  <a:pt x="f5" y="f7"/>
                </a:moveTo>
                <a:lnTo>
                  <a:pt x="f6" y="f5"/>
                </a:lnTo>
                <a:lnTo>
                  <a:pt x="f6" y="f6"/>
                </a:lnTo>
                <a:lnTo>
                  <a:pt x="f5" y="f6"/>
                </a:lnTo>
                <a:close/>
              </a:path>
            </a:pathLst>
          </a:custGeom>
          <a:solidFill>
            <a:srgbClr val="C00000"/>
          </a:solidFill>
          <a:ln cap="flat">
            <a:noFill/>
            <a:prstDash val="solid"/>
          </a:ln>
        </p:spPr>
        <p:txBody>
          <a:bodyPr vert="horz" wrap="square" lIns="36576" tIns="36576" rIns="36576" bIns="36576"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dirty="0">
              <a:solidFill>
                <a:srgbClr val="000000"/>
              </a:solidFill>
              <a:uFillTx/>
              <a:latin typeface="Calibri"/>
            </a:endParaRPr>
          </a:p>
        </p:txBody>
      </p:sp>
      <p:pic>
        <p:nvPicPr>
          <p:cNvPr id="11" name="Imag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93603" y="0"/>
            <a:ext cx="1187661" cy="2037114"/>
          </a:xfrm>
          <a:prstGeom prst="rect">
            <a:avLst/>
          </a:prstGeom>
        </p:spPr>
      </p:pic>
      <p:sp>
        <p:nvSpPr>
          <p:cNvPr id="8" name="Rectangle 7"/>
          <p:cNvSpPr/>
          <p:nvPr/>
        </p:nvSpPr>
        <p:spPr>
          <a:xfrm>
            <a:off x="44761" y="5657671"/>
            <a:ext cx="11119108" cy="1200329"/>
          </a:xfrm>
          <a:prstGeom prst="rect">
            <a:avLst/>
          </a:prstGeom>
        </p:spPr>
        <p:txBody>
          <a:bodyPr wrap="square">
            <a:spAutoFit/>
          </a:bodyPr>
          <a:lstStyle/>
          <a:p>
            <a:r>
              <a:rPr lang="fr-FR" b="1" dirty="0">
                <a:solidFill>
                  <a:schemeClr val="bg1"/>
                </a:solidFill>
              </a:rPr>
              <a:t>NE COMPENSE PAS LES HEURES DISICPLINAIRES PERDUES AVEC LA TVP : AU CONTRAIRE PERTE DE 120h ÉLÈVES</a:t>
            </a:r>
          </a:p>
          <a:p>
            <a:r>
              <a:rPr lang="fr-FR" b="1" dirty="0">
                <a:solidFill>
                  <a:schemeClr val="bg1"/>
                </a:solidFill>
              </a:rPr>
              <a:t>MISE EN PLACE DE GROUPES DE NIVEAUX (PAS EFFICACES POUR TRAITER LA DIFFICULTÉ SCOLAIRE).</a:t>
            </a:r>
            <a:endParaRPr lang="fr-FR" b="1" dirty="0">
              <a:solidFill>
                <a:srgbClr val="FFFF00"/>
              </a:solidFill>
            </a:endParaRPr>
          </a:p>
          <a:p>
            <a:r>
              <a:rPr lang="fr-FR" b="1" dirty="0">
                <a:solidFill>
                  <a:schemeClr val="bg1"/>
                </a:solidFill>
              </a:rPr>
              <a:t>ATTEINTE À LA LIBERTÉ PÉDAGOGIQUE</a:t>
            </a:r>
          </a:p>
          <a:p>
            <a:r>
              <a:rPr lang="fr-FR" b="1" dirty="0">
                <a:solidFill>
                  <a:schemeClr val="bg1"/>
                </a:solidFill>
              </a:rPr>
              <a:t>PLUS LIÉ AU PACTE </a:t>
            </a:r>
          </a:p>
        </p:txBody>
      </p:sp>
      <p:sp>
        <p:nvSpPr>
          <p:cNvPr id="7" name="Rectangle 6"/>
          <p:cNvSpPr/>
          <p:nvPr/>
        </p:nvSpPr>
        <p:spPr>
          <a:xfrm>
            <a:off x="1053375" y="610122"/>
            <a:ext cx="9255815" cy="1077218"/>
          </a:xfrm>
          <a:prstGeom prst="rect">
            <a:avLst/>
          </a:prstGeom>
        </p:spPr>
        <p:txBody>
          <a:bodyPr wrap="square">
            <a:spAutoFit/>
          </a:bodyPr>
          <a:lstStyle/>
          <a:p>
            <a:pPr algn="ctr"/>
            <a:r>
              <a:rPr lang="fr-FR" sz="1600" b="1" dirty="0">
                <a:ea typeface="Arial Unicode MS" panose="020B0604020202020204" pitchFamily="34" charset="-128"/>
              </a:rPr>
              <a:t>EN SECONDE ET PREMIÈRE  </a:t>
            </a:r>
          </a:p>
          <a:p>
            <a:r>
              <a:rPr lang="fr-FR" sz="1600" dirty="0">
                <a:ea typeface="Arial Unicode MS" panose="020B0604020202020204" pitchFamily="34" charset="-128"/>
              </a:rPr>
              <a:t>Généralisation de la mesure 2 :  </a:t>
            </a:r>
            <a:r>
              <a:rPr lang="fr-FR" sz="1600" dirty="0"/>
              <a:t>Permettre des enseignements aux savoirs fondamentaux (Français et Maths) en 2</a:t>
            </a:r>
            <a:r>
              <a:rPr lang="fr-FR" sz="1600" baseline="30000" dirty="0"/>
              <a:t>° </a:t>
            </a:r>
            <a:r>
              <a:rPr lang="fr-FR" sz="1600" dirty="0"/>
              <a:t> et 1° Bac Pro en groupes réduits.</a:t>
            </a:r>
            <a:r>
              <a:rPr lang="fr-FR" sz="1600" dirty="0">
                <a:ea typeface="Arial Unicode MS" panose="020B0604020202020204" pitchFamily="34" charset="-128"/>
              </a:rPr>
              <a:t> </a:t>
            </a:r>
          </a:p>
          <a:p>
            <a:r>
              <a:rPr lang="fr-FR" sz="1600" dirty="0"/>
              <a:t>Pas d’heures supplémentaires pour les élèves!</a:t>
            </a:r>
            <a:endParaRPr lang="fr-FR" sz="1600" b="1" dirty="0">
              <a:ea typeface="Arial Unicode MS" panose="020B0604020202020204" pitchFamily="34" charset="-128"/>
            </a:endParaRPr>
          </a:p>
        </p:txBody>
      </p:sp>
      <p:sp>
        <p:nvSpPr>
          <p:cNvPr id="10" name="Rectangle 9"/>
          <p:cNvSpPr/>
          <p:nvPr/>
        </p:nvSpPr>
        <p:spPr>
          <a:xfrm>
            <a:off x="231923" y="2064576"/>
            <a:ext cx="5274649" cy="1569660"/>
          </a:xfrm>
          <a:prstGeom prst="rect">
            <a:avLst/>
          </a:prstGeom>
        </p:spPr>
        <p:txBody>
          <a:bodyPr wrap="none">
            <a:spAutoFit/>
          </a:bodyPr>
          <a:lstStyle/>
          <a:p>
            <a:pPr algn="ctr"/>
            <a:r>
              <a:rPr lang="fr-FR" sz="1600" b="1" dirty="0">
                <a:ea typeface="Arial Unicode MS" panose="020B0604020202020204" pitchFamily="34" charset="-128"/>
              </a:rPr>
              <a:t>SUPPRESSION DE 2H D’ACCOMPAGNEMENT PERSONNALISÉ </a:t>
            </a:r>
          </a:p>
          <a:p>
            <a:pPr algn="ctr"/>
            <a:r>
              <a:rPr lang="fr-FR" sz="1600" b="1" dirty="0">
                <a:ea typeface="Arial Unicode MS" panose="020B0604020202020204" pitchFamily="34" charset="-128"/>
              </a:rPr>
              <a:t>EN 2</a:t>
            </a:r>
            <a:r>
              <a:rPr lang="fr-FR" sz="1600" b="1" baseline="30000" dirty="0">
                <a:ea typeface="Arial Unicode MS" panose="020B0604020202020204" pitchFamily="34" charset="-128"/>
              </a:rPr>
              <a:t>NDE</a:t>
            </a:r>
            <a:r>
              <a:rPr lang="fr-FR" sz="1600" b="1" dirty="0">
                <a:ea typeface="Arial Unicode MS" panose="020B0604020202020204" pitchFamily="34" charset="-128"/>
              </a:rPr>
              <a:t> ET 1</a:t>
            </a:r>
            <a:r>
              <a:rPr lang="fr-FR" sz="1600" b="1" baseline="30000" dirty="0">
                <a:ea typeface="Arial Unicode MS" panose="020B0604020202020204" pitchFamily="34" charset="-128"/>
              </a:rPr>
              <a:t>ÈRE</a:t>
            </a:r>
          </a:p>
          <a:p>
            <a:r>
              <a:rPr lang="fr-FR" sz="1600" dirty="0"/>
              <a:t>3h d’AP = </a:t>
            </a:r>
          </a:p>
          <a:p>
            <a:r>
              <a:rPr lang="fr-FR" sz="1600" dirty="0"/>
              <a:t>1 heure Français </a:t>
            </a:r>
          </a:p>
          <a:p>
            <a:r>
              <a:rPr lang="fr-FR" sz="1600" dirty="0"/>
              <a:t>1 heure Maths </a:t>
            </a:r>
          </a:p>
          <a:p>
            <a:r>
              <a:rPr lang="fr-FR" sz="1600" dirty="0"/>
              <a:t>1 heure d’accompagnement du projet de l’élève</a:t>
            </a:r>
          </a:p>
        </p:txBody>
      </p:sp>
      <p:sp>
        <p:nvSpPr>
          <p:cNvPr id="12" name="Rectangle 11"/>
          <p:cNvSpPr/>
          <p:nvPr/>
        </p:nvSpPr>
        <p:spPr>
          <a:xfrm>
            <a:off x="5910747" y="1704585"/>
            <a:ext cx="5946552" cy="1323439"/>
          </a:xfrm>
          <a:prstGeom prst="rect">
            <a:avLst/>
          </a:prstGeom>
        </p:spPr>
        <p:txBody>
          <a:bodyPr wrap="square">
            <a:spAutoFit/>
          </a:bodyPr>
          <a:lstStyle/>
          <a:p>
            <a:pPr algn="ctr"/>
            <a:r>
              <a:rPr lang="fr-FR" sz="1600" b="1" dirty="0"/>
              <a:t>PAS DE DÉDOUBLEMENTS </a:t>
            </a:r>
          </a:p>
          <a:p>
            <a:r>
              <a:rPr lang="fr-FR" sz="1600" dirty="0"/>
              <a:t>Résultats des tests de positionnement = constitution des groupes</a:t>
            </a:r>
          </a:p>
          <a:p>
            <a:r>
              <a:rPr lang="fr-FR" sz="1600" dirty="0"/>
              <a:t>Les profs seraient formé.es au diagnostic et à la remédiation.</a:t>
            </a:r>
          </a:p>
          <a:p>
            <a:r>
              <a:rPr lang="fr-FR" sz="1600" dirty="0"/>
              <a:t>« Transformation des modalités d’enseignement » : </a:t>
            </a:r>
          </a:p>
          <a:p>
            <a:r>
              <a:rPr lang="fr-FR" sz="1600" dirty="0"/>
              <a:t>différenciation pédagogique pour constituer des groupes de niveaux</a:t>
            </a:r>
          </a:p>
        </p:txBody>
      </p:sp>
      <p:sp>
        <p:nvSpPr>
          <p:cNvPr id="2" name="Rectangle 1"/>
          <p:cNvSpPr/>
          <p:nvPr/>
        </p:nvSpPr>
        <p:spPr>
          <a:xfrm>
            <a:off x="3383990" y="71696"/>
            <a:ext cx="4807855" cy="400110"/>
          </a:xfrm>
          <a:prstGeom prst="rect">
            <a:avLst/>
          </a:prstGeom>
        </p:spPr>
        <p:txBody>
          <a:bodyPr wrap="none">
            <a:spAutoFit/>
          </a:bodyPr>
          <a:lstStyle/>
          <a:p>
            <a:r>
              <a:rPr lang="fr-FR" sz="2000" b="1" dirty="0"/>
              <a:t>RENFORCER LES SAVOIRS FONDAMENTAUX </a:t>
            </a:r>
          </a:p>
        </p:txBody>
      </p:sp>
      <p:sp>
        <p:nvSpPr>
          <p:cNvPr id="14" name="Rectangle 13"/>
          <p:cNvSpPr/>
          <p:nvPr/>
        </p:nvSpPr>
        <p:spPr>
          <a:xfrm>
            <a:off x="5661244" y="3088376"/>
            <a:ext cx="6530756" cy="2677656"/>
          </a:xfrm>
          <a:prstGeom prst="rect">
            <a:avLst/>
          </a:prstGeom>
        </p:spPr>
        <p:txBody>
          <a:bodyPr wrap="square">
            <a:spAutoFit/>
          </a:bodyPr>
          <a:lstStyle/>
          <a:p>
            <a:pPr algn="ctr">
              <a:lnSpc>
                <a:spcPct val="105000"/>
              </a:lnSpc>
              <a:spcAft>
                <a:spcPts val="0"/>
              </a:spcAft>
            </a:pPr>
            <a:r>
              <a:rPr lang="fr-FR" sz="1600" b="1" i="1" kern="150" dirty="0">
                <a:ea typeface="Arial Unicode MS" panose="020B0604020202020204" pitchFamily="34" charset="-128"/>
              </a:rPr>
              <a:t>GRILLE HORAIRE POUR LA TERMINALE (Passage de 26 à 22 s de cours)</a:t>
            </a:r>
          </a:p>
          <a:p>
            <a:pPr algn="ctr">
              <a:lnSpc>
                <a:spcPct val="105000"/>
              </a:lnSpc>
              <a:spcAft>
                <a:spcPts val="0"/>
              </a:spcAft>
            </a:pPr>
            <a:r>
              <a:rPr lang="fr-FR" sz="1600" b="1" i="1" kern="150" dirty="0">
                <a:solidFill>
                  <a:srgbClr val="FF0000"/>
                </a:solidFill>
                <a:ea typeface="Arial Unicode MS" panose="020B0604020202020204" pitchFamily="34" charset="-128"/>
              </a:rPr>
              <a:t>AV : 30hX26s = 780h ÉLÈVES</a:t>
            </a:r>
          </a:p>
          <a:p>
            <a:pPr marL="285750" lvl="0" indent="-285750" algn="just">
              <a:lnSpc>
                <a:spcPct val="105000"/>
              </a:lnSpc>
              <a:spcAft>
                <a:spcPts val="0"/>
              </a:spcAft>
              <a:buFont typeface="Arial" panose="020B0604020202020204" pitchFamily="34" charset="0"/>
              <a:buChar char="•"/>
            </a:pPr>
            <a:r>
              <a:rPr lang="fr-FR" sz="1600" i="1" kern="150" dirty="0">
                <a:ea typeface="OpenSymbol"/>
                <a:cs typeface="OpenSymbol"/>
              </a:rPr>
              <a:t>Maintien d’un volume annuel (</a:t>
            </a:r>
            <a:r>
              <a:rPr lang="fr-FR" sz="1600" i="1" kern="150" dirty="0">
                <a:ea typeface="Arial Unicode MS" panose="020B0604020202020204" pitchFamily="34" charset="-128"/>
              </a:rPr>
              <a:t>30h hebdomadaire  X 22 semaines)</a:t>
            </a:r>
            <a:endParaRPr lang="fr-FR" sz="1600" i="1" kern="150" dirty="0">
              <a:ea typeface="OpenSymbol"/>
              <a:cs typeface="OpenSymbol"/>
            </a:endParaRPr>
          </a:p>
          <a:p>
            <a:pPr marL="285750" lvl="0" indent="-285750" algn="just">
              <a:lnSpc>
                <a:spcPct val="105000"/>
              </a:lnSpc>
              <a:spcAft>
                <a:spcPts val="0"/>
              </a:spcAft>
              <a:buFont typeface="Arial" panose="020B0604020202020204" pitchFamily="34" charset="0"/>
              <a:buChar char="•"/>
            </a:pPr>
            <a:r>
              <a:rPr lang="fr-FR" sz="1600" i="1" kern="150" dirty="0">
                <a:ea typeface="OpenSymbol"/>
                <a:cs typeface="OpenSymbol"/>
              </a:rPr>
              <a:t>Ajouter 10h30 en Français, 10h30 en Maths et 5h en HGEMC sur l’année, </a:t>
            </a:r>
          </a:p>
          <a:p>
            <a:pPr marL="285750" lvl="0" indent="-285750" algn="just">
              <a:lnSpc>
                <a:spcPct val="105000"/>
              </a:lnSpc>
              <a:spcAft>
                <a:spcPts val="0"/>
              </a:spcAft>
              <a:buFont typeface="Arial" panose="020B0604020202020204" pitchFamily="34" charset="0"/>
              <a:buChar char="•"/>
            </a:pPr>
            <a:r>
              <a:rPr lang="fr-FR" sz="1600" i="1" kern="150" dirty="0">
                <a:ea typeface="OpenSymbol"/>
                <a:cs typeface="OpenSymbol"/>
              </a:rPr>
              <a:t>EPS : maintien des 65h (2,5hx26s) mais 55h de cours et 10h projet </a:t>
            </a:r>
          </a:p>
          <a:p>
            <a:pPr marL="285750" lvl="0" indent="-285750" algn="just">
              <a:lnSpc>
                <a:spcPct val="105000"/>
              </a:lnSpc>
              <a:spcAft>
                <a:spcPts val="0"/>
              </a:spcAft>
              <a:buFont typeface="Arial" panose="020B0604020202020204" pitchFamily="34" charset="0"/>
              <a:buChar char="•"/>
            </a:pPr>
            <a:r>
              <a:rPr lang="fr-FR" sz="1600" i="1" kern="150" dirty="0">
                <a:effectLst/>
                <a:ea typeface="OpenSymbol"/>
                <a:cs typeface="OpenSymbol"/>
              </a:rPr>
              <a:t>Au détriment de quelles disciplines? Remise en cause partielle du Chef-d’œuvre?                    </a:t>
            </a:r>
          </a:p>
          <a:p>
            <a:pPr lvl="0" algn="ctr">
              <a:lnSpc>
                <a:spcPct val="105000"/>
              </a:lnSpc>
              <a:spcAft>
                <a:spcPts val="0"/>
              </a:spcAft>
            </a:pPr>
            <a:r>
              <a:rPr lang="fr-FR" sz="1600" b="1" i="1" kern="150" dirty="0">
                <a:solidFill>
                  <a:srgbClr val="FF0000"/>
                </a:solidFill>
                <a:ea typeface="Arial Unicode MS" panose="020B0604020202020204" pitchFamily="34" charset="-128"/>
              </a:rPr>
              <a:t>APRÈS : 30hX22s = 660h ÉLÈVES</a:t>
            </a:r>
          </a:p>
          <a:p>
            <a:pPr lvl="0" algn="ctr">
              <a:lnSpc>
                <a:spcPct val="105000"/>
              </a:lnSpc>
              <a:spcAft>
                <a:spcPts val="0"/>
              </a:spcAft>
            </a:pPr>
            <a:r>
              <a:rPr lang="fr-FR" sz="1600" b="1" i="1" kern="150" dirty="0">
                <a:solidFill>
                  <a:srgbClr val="FF0000"/>
                </a:solidFill>
                <a:ea typeface="Arial Unicode MS" panose="020B0604020202020204" pitchFamily="34" charset="-128"/>
              </a:rPr>
              <a:t>- 120h</a:t>
            </a:r>
          </a:p>
          <a:p>
            <a:pPr lvl="0" algn="just">
              <a:lnSpc>
                <a:spcPct val="105000"/>
              </a:lnSpc>
              <a:spcAft>
                <a:spcPts val="0"/>
              </a:spcAft>
            </a:pPr>
            <a:endParaRPr lang="fr-FR" sz="1600" i="1" kern="150" dirty="0">
              <a:effectLst/>
              <a:ea typeface="OpenSymbol"/>
              <a:cs typeface="OpenSymbol"/>
            </a:endParaRPr>
          </a:p>
        </p:txBody>
      </p:sp>
      <p:sp>
        <p:nvSpPr>
          <p:cNvPr id="13" name="Rectangle 12"/>
          <p:cNvSpPr/>
          <p:nvPr/>
        </p:nvSpPr>
        <p:spPr>
          <a:xfrm>
            <a:off x="428547" y="3949520"/>
            <a:ext cx="5013104" cy="1569660"/>
          </a:xfrm>
          <a:prstGeom prst="rect">
            <a:avLst/>
          </a:prstGeom>
        </p:spPr>
        <p:txBody>
          <a:bodyPr wrap="none">
            <a:spAutoFit/>
          </a:bodyPr>
          <a:lstStyle/>
          <a:p>
            <a:pPr algn="ctr"/>
            <a:r>
              <a:rPr lang="fr-FR" sz="1600" b="1" dirty="0">
                <a:ea typeface="Arial Unicode MS" panose="020B0604020202020204" pitchFamily="34" charset="-128"/>
              </a:rPr>
              <a:t>SUPPRESSION DE LA CO-INTERVENTION EN 2</a:t>
            </a:r>
            <a:r>
              <a:rPr lang="fr-FR" sz="1600" b="1" baseline="30000" dirty="0">
                <a:ea typeface="Arial Unicode MS" panose="020B0604020202020204" pitchFamily="34" charset="-128"/>
              </a:rPr>
              <a:t>NDE</a:t>
            </a:r>
            <a:r>
              <a:rPr lang="fr-FR" sz="1600" b="1" dirty="0">
                <a:ea typeface="Arial Unicode MS" panose="020B0604020202020204" pitchFamily="34" charset="-128"/>
              </a:rPr>
              <a:t> ET 1</a:t>
            </a:r>
            <a:r>
              <a:rPr lang="fr-FR" sz="1600" b="1" baseline="30000" dirty="0">
                <a:ea typeface="Arial Unicode MS" panose="020B0604020202020204" pitchFamily="34" charset="-128"/>
              </a:rPr>
              <a:t>ÈRE</a:t>
            </a:r>
          </a:p>
          <a:p>
            <a:r>
              <a:rPr lang="fr-FR" sz="1600" dirty="0"/>
              <a:t>1h Français et 1h Maths</a:t>
            </a:r>
          </a:p>
          <a:p>
            <a:r>
              <a:rPr lang="fr-FR" sz="1600" dirty="0"/>
              <a:t>1h EP en moins ?</a:t>
            </a:r>
          </a:p>
          <a:p>
            <a:r>
              <a:rPr lang="fr-FR" sz="1600" dirty="0"/>
              <a:t>CO-INTERVENTION : </a:t>
            </a:r>
          </a:p>
          <a:p>
            <a:r>
              <a:rPr lang="fr-FR" sz="1600" dirty="0"/>
              <a:t>En seconde 60h EP/30 Français/30 Maths.</a:t>
            </a:r>
          </a:p>
          <a:p>
            <a:r>
              <a:rPr lang="fr-FR" sz="1600" dirty="0"/>
              <a:t>En première 42h EP/28h Français/14h Maths.</a:t>
            </a:r>
          </a:p>
        </p:txBody>
      </p:sp>
      <p:sp>
        <p:nvSpPr>
          <p:cNvPr id="3" name="Rectangle 2"/>
          <p:cNvSpPr/>
          <p:nvPr/>
        </p:nvSpPr>
        <p:spPr>
          <a:xfrm>
            <a:off x="2028315" y="1722268"/>
            <a:ext cx="1681871" cy="338554"/>
          </a:xfrm>
          <a:prstGeom prst="rect">
            <a:avLst/>
          </a:prstGeom>
        </p:spPr>
        <p:txBody>
          <a:bodyPr wrap="none">
            <a:spAutoFit/>
          </a:bodyPr>
          <a:lstStyle/>
          <a:p>
            <a:pPr algn="ctr"/>
            <a:r>
              <a:rPr lang="fr-FR" sz="1600" b="1" dirty="0">
                <a:solidFill>
                  <a:srgbClr val="FF0000"/>
                </a:solidFill>
              </a:rPr>
              <a:t>DEUX SCÉNARIOS</a:t>
            </a:r>
          </a:p>
        </p:txBody>
      </p:sp>
      <p:sp>
        <p:nvSpPr>
          <p:cNvPr id="15" name="Rectangle 14"/>
          <p:cNvSpPr/>
          <p:nvPr/>
        </p:nvSpPr>
        <p:spPr>
          <a:xfrm>
            <a:off x="2639856" y="3577664"/>
            <a:ext cx="458780" cy="338554"/>
          </a:xfrm>
          <a:prstGeom prst="rect">
            <a:avLst/>
          </a:prstGeom>
        </p:spPr>
        <p:txBody>
          <a:bodyPr wrap="none">
            <a:spAutoFit/>
          </a:bodyPr>
          <a:lstStyle/>
          <a:p>
            <a:pPr algn="ctr"/>
            <a:r>
              <a:rPr lang="fr-FR" sz="1600" b="1" dirty="0">
                <a:solidFill>
                  <a:srgbClr val="FF0000"/>
                </a:solidFill>
              </a:rPr>
              <a:t>OU</a:t>
            </a:r>
          </a:p>
        </p:txBody>
      </p:sp>
    </p:spTree>
    <p:extLst>
      <p:ext uri="{BB962C8B-B14F-4D97-AF65-F5344CB8AC3E}">
        <p14:creationId xmlns:p14="http://schemas.microsoft.com/office/powerpoint/2010/main" val="3112985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500"/>
                                        <p:tgtEl>
                                          <p:spTgt spid="14"/>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fade">
                                      <p:cBhvr>
                                        <p:cTn id="4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7" grpId="0"/>
      <p:bldP spid="10" grpId="0"/>
      <p:bldP spid="12" grpId="0"/>
      <p:bldP spid="14" grpId="0"/>
      <p:bldP spid="13" grpId="0"/>
      <p:bldP spid="3" grpId="0"/>
      <p:bldP spid="1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a:extLst>
              <a:ext uri="{FF2B5EF4-FFF2-40B4-BE49-F238E27FC236}">
                <a16:creationId xmlns:a16="http://schemas.microsoft.com/office/drawing/2014/main" id="{E6EEAE34-F0C2-1347-53B6-CAB4751345DA}"/>
              </a:ext>
            </a:extLst>
          </p:cNvPr>
          <p:cNvSpPr/>
          <p:nvPr/>
        </p:nvSpPr>
        <p:spPr>
          <a:xfrm>
            <a:off x="4" y="5322627"/>
            <a:ext cx="12191996" cy="1535374"/>
          </a:xfrm>
          <a:custGeom>
            <a:avLst/>
            <a:gdLst>
              <a:gd name="f0" fmla="val 10800000"/>
              <a:gd name="f1" fmla="val 5400000"/>
              <a:gd name="f2" fmla="val 180"/>
              <a:gd name="f3" fmla="val w"/>
              <a:gd name="f4" fmla="val h"/>
              <a:gd name="f5" fmla="val 0"/>
              <a:gd name="f6" fmla="val 5"/>
              <a:gd name="f7" fmla="val 1"/>
              <a:gd name="f8" fmla="+- 0 0 -360"/>
              <a:gd name="f9" fmla="*/ f3 1 5"/>
              <a:gd name="f10" fmla="*/ f4 1 5"/>
              <a:gd name="f11" fmla="val f5"/>
              <a:gd name="f12" fmla="val f6"/>
              <a:gd name="f13" fmla="*/ f8 f0 1"/>
              <a:gd name="f14" fmla="+- f12 0 f11"/>
              <a:gd name="f15" fmla="*/ f13 1 f2"/>
              <a:gd name="f16" fmla="*/ f14 1 5"/>
              <a:gd name="f17" fmla="*/ f14 1 10"/>
              <a:gd name="f18" fmla="*/ f14 1 2"/>
              <a:gd name="f19" fmla="+- f15 0 f1"/>
              <a:gd name="f20" fmla="+- f11 f18 0"/>
              <a:gd name="f21" fmla="*/ f17 1 f16"/>
              <a:gd name="f22" fmla="*/ f11 1 f16"/>
              <a:gd name="f23" fmla="*/ f12 1 f16"/>
              <a:gd name="f24" fmla="*/ f16 1 f16"/>
              <a:gd name="f25" fmla="*/ f20 1 f16"/>
              <a:gd name="f26" fmla="*/ f22 f9 1"/>
              <a:gd name="f27" fmla="*/ f23 f9 1"/>
              <a:gd name="f28" fmla="*/ f23 f10 1"/>
              <a:gd name="f29" fmla="*/ f24 f10 1"/>
              <a:gd name="f30" fmla="*/ f21 f10 1"/>
              <a:gd name="f31" fmla="*/ f25 f9 1"/>
            </a:gdLst>
            <a:ahLst/>
            <a:cxnLst>
              <a:cxn ang="3cd4">
                <a:pos x="hc" y="t"/>
              </a:cxn>
              <a:cxn ang="0">
                <a:pos x="r" y="vc"/>
              </a:cxn>
              <a:cxn ang="cd4">
                <a:pos x="hc" y="b"/>
              </a:cxn>
              <a:cxn ang="cd2">
                <a:pos x="l" y="vc"/>
              </a:cxn>
              <a:cxn ang="f19">
                <a:pos x="f31" y="f30"/>
              </a:cxn>
            </a:cxnLst>
            <a:rect l="f26" t="f29" r="f27" b="f28"/>
            <a:pathLst>
              <a:path w="5" h="5">
                <a:moveTo>
                  <a:pt x="f5" y="f7"/>
                </a:moveTo>
                <a:lnTo>
                  <a:pt x="f6" y="f5"/>
                </a:lnTo>
                <a:lnTo>
                  <a:pt x="f6" y="f6"/>
                </a:lnTo>
                <a:lnTo>
                  <a:pt x="f5" y="f6"/>
                </a:lnTo>
                <a:close/>
              </a:path>
            </a:pathLst>
          </a:custGeom>
          <a:solidFill>
            <a:srgbClr val="C00000"/>
          </a:solidFill>
          <a:ln cap="flat">
            <a:noFill/>
            <a:prstDash val="solid"/>
          </a:ln>
        </p:spPr>
        <p:txBody>
          <a:bodyPr vert="horz" wrap="square" lIns="36576" tIns="36576" rIns="36576" bIns="36576"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pic>
        <p:nvPicPr>
          <p:cNvPr id="11" name="Imag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93603" y="0"/>
            <a:ext cx="1187661" cy="2037114"/>
          </a:xfrm>
          <a:prstGeom prst="rect">
            <a:avLst/>
          </a:prstGeom>
        </p:spPr>
      </p:pic>
      <p:sp>
        <p:nvSpPr>
          <p:cNvPr id="9" name="Rectangle 8"/>
          <p:cNvSpPr/>
          <p:nvPr/>
        </p:nvSpPr>
        <p:spPr>
          <a:xfrm>
            <a:off x="215452" y="5645107"/>
            <a:ext cx="11976548" cy="1200329"/>
          </a:xfrm>
          <a:prstGeom prst="rect">
            <a:avLst/>
          </a:prstGeom>
        </p:spPr>
        <p:txBody>
          <a:bodyPr wrap="square">
            <a:spAutoFit/>
          </a:bodyPr>
          <a:lstStyle/>
          <a:p>
            <a:r>
              <a:rPr lang="fr-FR" b="1" dirty="0">
                <a:solidFill>
                  <a:schemeClr val="bg1"/>
                </a:solidFill>
              </a:rPr>
              <a:t>ARRÊT DES COURS EN MARS OU EN MAI. PAS D’AMÉNAGEMENT DES PROGRAMMES. RISQUE D’ANNUALISATION.  </a:t>
            </a:r>
          </a:p>
          <a:p>
            <a:r>
              <a:rPr lang="fr-FR" b="1" dirty="0">
                <a:solidFill>
                  <a:schemeClr val="bg1"/>
                </a:solidFill>
              </a:rPr>
              <a:t>MÉCONNAISSANCE  DU RYTHME D’APPRENTISSAGE DES ÉLÈVES.</a:t>
            </a:r>
          </a:p>
          <a:p>
            <a:r>
              <a:rPr lang="fr-FR" b="1" dirty="0">
                <a:solidFill>
                  <a:schemeClr val="bg1"/>
                </a:solidFill>
              </a:rPr>
              <a:t>GOULOT D’ÉTRANGLEMENT : DIFFICULTÉS POUR TROUVER DES LIEUX DE PFMP EN MAI/JUIN CAR DÉPARTS DES 2° ET DES 1°.</a:t>
            </a:r>
          </a:p>
          <a:p>
            <a:r>
              <a:rPr lang="fr-FR" b="1" dirty="0">
                <a:solidFill>
                  <a:schemeClr val="bg1"/>
                </a:solidFill>
              </a:rPr>
              <a:t>IMPROBABLE RETOUR DES « POURSUITES D’ÉTUDES » EN JUIN (MODÈLE DU BAC GÉNÉRAL).</a:t>
            </a:r>
          </a:p>
        </p:txBody>
      </p:sp>
      <p:sp>
        <p:nvSpPr>
          <p:cNvPr id="12" name="Rectangle 11"/>
          <p:cNvSpPr/>
          <p:nvPr/>
        </p:nvSpPr>
        <p:spPr>
          <a:xfrm>
            <a:off x="2087903" y="89572"/>
            <a:ext cx="8016195" cy="707886"/>
          </a:xfrm>
          <a:prstGeom prst="rect">
            <a:avLst/>
          </a:prstGeom>
        </p:spPr>
        <p:txBody>
          <a:bodyPr wrap="square">
            <a:spAutoFit/>
          </a:bodyPr>
          <a:lstStyle/>
          <a:p>
            <a:pPr algn="ctr"/>
            <a:r>
              <a:rPr lang="fr-FR" sz="2000" b="1" dirty="0">
                <a:ea typeface="Arial Unicode MS" panose="020B0604020202020204" pitchFamily="34" charset="-128"/>
              </a:rPr>
              <a:t>LA DÉSORGANISATION DE L’ANNÉE DE TERMINALE À LA RENTRÉE 2024 UNE MESURE HORS-SOL</a:t>
            </a:r>
          </a:p>
        </p:txBody>
      </p:sp>
      <p:sp>
        <p:nvSpPr>
          <p:cNvPr id="4" name="Rectangle 3"/>
          <p:cNvSpPr/>
          <p:nvPr/>
        </p:nvSpPr>
        <p:spPr>
          <a:xfrm>
            <a:off x="531025" y="772228"/>
            <a:ext cx="4914432" cy="369332"/>
          </a:xfrm>
          <a:prstGeom prst="rect">
            <a:avLst/>
          </a:prstGeom>
        </p:spPr>
        <p:txBody>
          <a:bodyPr wrap="square">
            <a:spAutoFit/>
          </a:bodyPr>
          <a:lstStyle/>
          <a:p>
            <a:r>
              <a:rPr lang="fr-FR" b="1" dirty="0">
                <a:ea typeface="Arial Unicode MS" panose="020B0604020202020204" pitchFamily="34" charset="-128"/>
              </a:rPr>
              <a:t>UN CALENDRIER DÉMENTIEL : </a:t>
            </a:r>
            <a:r>
              <a:rPr lang="fr-FR" b="1" dirty="0">
                <a:solidFill>
                  <a:srgbClr val="FF0000"/>
                </a:solidFill>
              </a:rPr>
              <a:t>DEUX SCÉNARIOS</a:t>
            </a:r>
            <a:endParaRPr lang="fr-FR" dirty="0"/>
          </a:p>
        </p:txBody>
      </p:sp>
      <p:graphicFrame>
        <p:nvGraphicFramePr>
          <p:cNvPr id="5" name="Tableau 4"/>
          <p:cNvGraphicFramePr>
            <a:graphicFrameLocks noGrp="1"/>
          </p:cNvGraphicFramePr>
          <p:nvPr>
            <p:extLst>
              <p:ext uri="{D42A27DB-BD31-4B8C-83A1-F6EECF244321}">
                <p14:modId xmlns:p14="http://schemas.microsoft.com/office/powerpoint/2010/main" val="1482477276"/>
              </p:ext>
            </p:extLst>
          </p:nvPr>
        </p:nvGraphicFramePr>
        <p:xfrm>
          <a:off x="640207" y="1247623"/>
          <a:ext cx="9237218" cy="2012538"/>
        </p:xfrm>
        <a:graphic>
          <a:graphicData uri="http://schemas.openxmlformats.org/drawingml/2006/table">
            <a:tbl>
              <a:tblPr/>
              <a:tblGrid>
                <a:gridCol w="2058493">
                  <a:extLst>
                    <a:ext uri="{9D8B030D-6E8A-4147-A177-3AD203B41FA5}">
                      <a16:colId xmlns:a16="http://schemas.microsoft.com/office/drawing/2014/main" val="20000"/>
                    </a:ext>
                  </a:extLst>
                </a:gridCol>
                <a:gridCol w="1621988">
                  <a:extLst>
                    <a:ext uri="{9D8B030D-6E8A-4147-A177-3AD203B41FA5}">
                      <a16:colId xmlns:a16="http://schemas.microsoft.com/office/drawing/2014/main" val="20001"/>
                    </a:ext>
                  </a:extLst>
                </a:gridCol>
                <a:gridCol w="2148370">
                  <a:extLst>
                    <a:ext uri="{9D8B030D-6E8A-4147-A177-3AD203B41FA5}">
                      <a16:colId xmlns:a16="http://schemas.microsoft.com/office/drawing/2014/main" val="20002"/>
                    </a:ext>
                  </a:extLst>
                </a:gridCol>
                <a:gridCol w="1611392">
                  <a:extLst>
                    <a:ext uri="{9D8B030D-6E8A-4147-A177-3AD203B41FA5}">
                      <a16:colId xmlns:a16="http://schemas.microsoft.com/office/drawing/2014/main" val="20003"/>
                    </a:ext>
                  </a:extLst>
                </a:gridCol>
                <a:gridCol w="1796975">
                  <a:extLst>
                    <a:ext uri="{9D8B030D-6E8A-4147-A177-3AD203B41FA5}">
                      <a16:colId xmlns:a16="http://schemas.microsoft.com/office/drawing/2014/main" val="20004"/>
                    </a:ext>
                  </a:extLst>
                </a:gridCol>
              </a:tblGrid>
              <a:tr h="759683">
                <a:tc>
                  <a:txBody>
                    <a:bodyPr/>
                    <a:lstStyle/>
                    <a:p>
                      <a:pPr marR="0" indent="0" algn="ctr" rtl="0">
                        <a:lnSpc>
                          <a:spcPct val="119000"/>
                        </a:lnSpc>
                        <a:spcBef>
                          <a:spcPts val="0"/>
                        </a:spcBef>
                        <a:spcAft>
                          <a:spcPts val="0"/>
                        </a:spcAft>
                      </a:pPr>
                      <a:r>
                        <a:rPr lang="fr-FR" sz="1400" b="1" kern="1400" dirty="0">
                          <a:ln>
                            <a:noFill/>
                          </a:ln>
                          <a:solidFill>
                            <a:srgbClr val="000000"/>
                          </a:solidFill>
                          <a:effectLst/>
                          <a:latin typeface="Calibri" panose="020F0502020204030204" pitchFamily="34" charset="0"/>
                        </a:rPr>
                        <a:t>Septembre/Mai</a:t>
                      </a:r>
                      <a:endParaRPr lang="fr-FR" sz="1400" kern="1400" dirty="0">
                        <a:ln>
                          <a:noFill/>
                        </a:ln>
                        <a:solidFill>
                          <a:srgbClr val="000000"/>
                        </a:solidFill>
                        <a:effectLst/>
                        <a:latin typeface="Calibri" panose="020F0502020204030204" pitchFamily="34" charset="0"/>
                      </a:endParaRPr>
                    </a:p>
                    <a:p>
                      <a:pPr marR="0" indent="0" algn="ctr" rtl="0">
                        <a:lnSpc>
                          <a:spcPct val="119000"/>
                        </a:lnSpc>
                        <a:spcBef>
                          <a:spcPts val="0"/>
                        </a:spcBef>
                        <a:spcAft>
                          <a:spcPts val="0"/>
                        </a:spcAft>
                      </a:pPr>
                      <a:r>
                        <a:rPr lang="fr-FR" sz="1400" kern="1400" dirty="0">
                          <a:ln>
                            <a:noFill/>
                          </a:ln>
                          <a:solidFill>
                            <a:srgbClr val="000000"/>
                          </a:solidFill>
                          <a:effectLst/>
                          <a:latin typeface="Calibri" panose="020F0502020204030204" pitchFamily="34" charset="0"/>
                        </a:rPr>
                        <a:t>(22 s de cours et 6 s  de PFMP)</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R="0" indent="0" algn="ctr" rtl="0">
                        <a:lnSpc>
                          <a:spcPct val="119000"/>
                        </a:lnSpc>
                        <a:spcBef>
                          <a:spcPts val="0"/>
                        </a:spcBef>
                        <a:spcAft>
                          <a:spcPts val="0"/>
                        </a:spcAft>
                      </a:pPr>
                      <a:r>
                        <a:rPr lang="fr-FR" sz="1400" b="1" kern="1400" dirty="0">
                          <a:ln>
                            <a:noFill/>
                          </a:ln>
                          <a:solidFill>
                            <a:srgbClr val="000000"/>
                          </a:solidFill>
                          <a:effectLst/>
                          <a:latin typeface="Calibri" panose="020F0502020204030204" pitchFamily="34" charset="0"/>
                        </a:rPr>
                        <a:t>Mai</a:t>
                      </a:r>
                      <a:endParaRPr lang="fr-FR" sz="1400" kern="1400" dirty="0">
                        <a:ln>
                          <a:noFill/>
                        </a:ln>
                        <a:solidFill>
                          <a:srgbClr val="000000"/>
                        </a:solidFill>
                        <a:effectLst/>
                        <a:latin typeface="Calibri" panose="020F0502020204030204" pitchFamily="34" charset="0"/>
                      </a:endParaRPr>
                    </a:p>
                    <a:p>
                      <a:pPr marR="0" indent="0" algn="ctr" rtl="0">
                        <a:lnSpc>
                          <a:spcPct val="119000"/>
                        </a:lnSpc>
                        <a:spcBef>
                          <a:spcPts val="0"/>
                        </a:spcBef>
                        <a:spcAft>
                          <a:spcPts val="0"/>
                        </a:spcAft>
                      </a:pPr>
                      <a:r>
                        <a:rPr lang="fr-FR" sz="1400" kern="1400" dirty="0">
                          <a:ln>
                            <a:noFill/>
                          </a:ln>
                          <a:solidFill>
                            <a:srgbClr val="000000"/>
                          </a:solidFill>
                          <a:effectLst/>
                          <a:latin typeface="Calibri" panose="020F0502020204030204"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R="0" indent="0" algn="ctr" rtl="0">
                        <a:lnSpc>
                          <a:spcPct val="119000"/>
                        </a:lnSpc>
                        <a:spcBef>
                          <a:spcPts val="0"/>
                        </a:spcBef>
                        <a:spcAft>
                          <a:spcPts val="0"/>
                        </a:spcAft>
                      </a:pPr>
                      <a:r>
                        <a:rPr lang="fr-FR" sz="1400" b="1" kern="1400">
                          <a:ln>
                            <a:noFill/>
                          </a:ln>
                          <a:solidFill>
                            <a:srgbClr val="000000"/>
                          </a:solidFill>
                          <a:effectLst/>
                          <a:latin typeface="Calibri" panose="020F0502020204030204" pitchFamily="34" charset="0"/>
                        </a:rPr>
                        <a:t>Mai/juin</a:t>
                      </a:r>
                      <a:endParaRPr lang="fr-FR" sz="14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R="0" indent="0" algn="ctr" rtl="0">
                        <a:lnSpc>
                          <a:spcPct val="119000"/>
                        </a:lnSpc>
                        <a:spcBef>
                          <a:spcPts val="0"/>
                        </a:spcBef>
                        <a:spcAft>
                          <a:spcPts val="0"/>
                        </a:spcAft>
                      </a:pPr>
                      <a:r>
                        <a:rPr lang="fr-FR" sz="1400" b="1" kern="1400">
                          <a:ln>
                            <a:noFill/>
                          </a:ln>
                          <a:solidFill>
                            <a:srgbClr val="000000"/>
                          </a:solidFill>
                          <a:effectLst/>
                          <a:latin typeface="Calibri" panose="020F0502020204030204" pitchFamily="34" charset="0"/>
                        </a:rPr>
                        <a:t>Juillet</a:t>
                      </a:r>
                      <a:r>
                        <a:rPr lang="fr-FR" sz="1400" kern="1400">
                          <a:ln>
                            <a:noFill/>
                          </a:ln>
                          <a:solidFill>
                            <a:srgbClr val="000000"/>
                          </a:solidFill>
                          <a:effectLst/>
                          <a:latin typeface="Calibri" panose="020F0502020204030204" pitchFamily="34" charset="0"/>
                        </a:rPr>
                        <a:t> </a:t>
                      </a:r>
                    </a:p>
                    <a:p>
                      <a:pPr marR="0" indent="0" algn="ctr" rtl="0">
                        <a:lnSpc>
                          <a:spcPct val="119000"/>
                        </a:lnSpc>
                        <a:spcBef>
                          <a:spcPts val="0"/>
                        </a:spcBef>
                        <a:spcAft>
                          <a:spcPts val="0"/>
                        </a:spcAft>
                      </a:pPr>
                      <a:r>
                        <a:rPr lang="fr-FR" sz="1400" kern="1400">
                          <a:ln>
                            <a:noFill/>
                          </a:ln>
                          <a:solidFill>
                            <a:srgbClr val="000000"/>
                          </a:solidFill>
                          <a:effectLst/>
                          <a:latin typeface="Calibri" panose="020F0502020204030204" pitchFamily="34" charset="0"/>
                        </a:rPr>
                        <a:t>(début)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R="0" indent="0" algn="ctr" rtl="0">
                        <a:lnSpc>
                          <a:spcPct val="119000"/>
                        </a:lnSpc>
                        <a:spcBef>
                          <a:spcPts val="0"/>
                        </a:spcBef>
                        <a:spcAft>
                          <a:spcPts val="0"/>
                        </a:spcAft>
                      </a:pPr>
                      <a:r>
                        <a:rPr lang="fr-FR" sz="1400" b="1" kern="1400">
                          <a:ln>
                            <a:noFill/>
                          </a:ln>
                          <a:solidFill>
                            <a:srgbClr val="000000"/>
                          </a:solidFill>
                          <a:effectLst/>
                          <a:latin typeface="Calibri" panose="020F0502020204030204" pitchFamily="34" charset="0"/>
                        </a:rPr>
                        <a:t>Juillet</a:t>
                      </a:r>
                      <a:endParaRPr lang="fr-FR" sz="14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extLst>
                  <a:ext uri="{0D108BD9-81ED-4DB2-BD59-A6C34878D82A}">
                    <a16:rowId xmlns:a16="http://schemas.microsoft.com/office/drawing/2014/main" val="10000"/>
                  </a:ext>
                </a:extLst>
              </a:tr>
              <a:tr h="1012910">
                <a:tc>
                  <a:txBody>
                    <a:bodyPr/>
                    <a:lstStyle/>
                    <a:p>
                      <a:pPr marR="0" indent="0" algn="ctr" rtl="0">
                        <a:lnSpc>
                          <a:spcPct val="119000"/>
                        </a:lnSpc>
                        <a:spcBef>
                          <a:spcPts val="0"/>
                        </a:spcBef>
                        <a:spcAft>
                          <a:spcPts val="0"/>
                        </a:spcAft>
                      </a:pPr>
                      <a:r>
                        <a:rPr lang="fr-FR" sz="1400" kern="1400" dirty="0">
                          <a:ln>
                            <a:noFill/>
                          </a:ln>
                          <a:solidFill>
                            <a:srgbClr val="000000"/>
                          </a:solidFill>
                          <a:effectLst/>
                          <a:latin typeface="Calibri" panose="020F0502020204030204" pitchFamily="34" charset="0"/>
                        </a:rPr>
                        <a:t>Passage des CCF</a:t>
                      </a:r>
                    </a:p>
                    <a:p>
                      <a:pPr marR="0" indent="0" algn="ctr" rtl="0">
                        <a:lnSpc>
                          <a:spcPct val="119000"/>
                        </a:lnSpc>
                        <a:spcBef>
                          <a:spcPts val="0"/>
                        </a:spcBef>
                        <a:spcAft>
                          <a:spcPts val="0"/>
                        </a:spcAft>
                      </a:pPr>
                      <a:r>
                        <a:rPr lang="fr-FR" sz="1400" kern="1400" dirty="0">
                          <a:ln>
                            <a:noFill/>
                          </a:ln>
                          <a:solidFill>
                            <a:srgbClr val="000000"/>
                          </a:solidFill>
                          <a:effectLst/>
                          <a:latin typeface="Calibri" panose="020F0502020204030204" pitchFamily="34" charset="0"/>
                        </a:rPr>
                        <a:t>Calendrier PFMP (autonomie des  équipes pédagogiques)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fr-FR" sz="1400" kern="1400" dirty="0">
                          <a:ln>
                            <a:noFill/>
                          </a:ln>
                          <a:solidFill>
                            <a:srgbClr val="000000"/>
                          </a:solidFill>
                          <a:effectLst/>
                          <a:latin typeface="Calibri" panose="020F0502020204030204" pitchFamily="34" charset="0"/>
                        </a:rPr>
                        <a:t>Epreuves </a:t>
                      </a:r>
                    </a:p>
                    <a:p>
                      <a:pPr marR="0" indent="0" algn="ctr" rtl="0">
                        <a:lnSpc>
                          <a:spcPct val="119000"/>
                        </a:lnSpc>
                        <a:spcBef>
                          <a:spcPts val="0"/>
                        </a:spcBef>
                        <a:spcAft>
                          <a:spcPts val="0"/>
                        </a:spcAft>
                      </a:pPr>
                      <a:r>
                        <a:rPr lang="fr-FR" sz="1400" kern="1400" dirty="0">
                          <a:ln>
                            <a:noFill/>
                          </a:ln>
                          <a:solidFill>
                            <a:srgbClr val="000000"/>
                          </a:solidFill>
                          <a:effectLst/>
                          <a:latin typeface="Calibri" panose="020F0502020204030204" pitchFamily="34" charset="0"/>
                        </a:rPr>
                        <a:t>ponctuelles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fr-FR" sz="1400" b="1" kern="1400" dirty="0">
                          <a:ln>
                            <a:noFill/>
                          </a:ln>
                          <a:solidFill>
                            <a:srgbClr val="000000"/>
                          </a:solidFill>
                          <a:effectLst/>
                          <a:latin typeface="Calibri" panose="020F0502020204030204" pitchFamily="34" charset="0"/>
                        </a:rPr>
                        <a:t>6 semaines de </a:t>
                      </a:r>
                    </a:p>
                    <a:p>
                      <a:pPr marR="0" indent="0" algn="ctr" rtl="0">
                        <a:lnSpc>
                          <a:spcPct val="119000"/>
                        </a:lnSpc>
                        <a:spcBef>
                          <a:spcPts val="0"/>
                        </a:spcBef>
                        <a:spcAft>
                          <a:spcPts val="0"/>
                        </a:spcAft>
                      </a:pPr>
                      <a:r>
                        <a:rPr lang="fr-FR" sz="1400" b="1" kern="1400" dirty="0">
                          <a:ln>
                            <a:noFill/>
                          </a:ln>
                          <a:solidFill>
                            <a:srgbClr val="000000"/>
                          </a:solidFill>
                          <a:effectLst/>
                          <a:latin typeface="Calibri" panose="020F0502020204030204" pitchFamily="34" charset="0"/>
                        </a:rPr>
                        <a:t>diversification </a:t>
                      </a:r>
                      <a:r>
                        <a:rPr lang="fr-FR" sz="1400" kern="1400" dirty="0">
                          <a:ln>
                            <a:noFill/>
                          </a:ln>
                          <a:solidFill>
                            <a:srgbClr val="000000"/>
                          </a:solidFill>
                          <a:effectLst/>
                          <a:latin typeface="Calibri" panose="020F0502020204030204" pitchFamily="34" charset="0"/>
                        </a:rPr>
                        <a:t>(PFMP ou « poursuite d'études »)</a:t>
                      </a:r>
                    </a:p>
                    <a:p>
                      <a:pPr marL="0" marR="0" lvl="0" indent="0" algn="ctr" defTabSz="914400" rtl="0" eaLnBrk="1" fontAlgn="auto" latinLnBrk="0" hangingPunct="1">
                        <a:lnSpc>
                          <a:spcPct val="119000"/>
                        </a:lnSpc>
                        <a:spcBef>
                          <a:spcPts val="0"/>
                        </a:spcBef>
                        <a:spcAft>
                          <a:spcPts val="0"/>
                        </a:spcAft>
                        <a:buClrTx/>
                        <a:buSzTx/>
                        <a:buFontTx/>
                        <a:buNone/>
                        <a:tabLst/>
                        <a:defRPr/>
                      </a:pPr>
                      <a:r>
                        <a:rPr lang="fr-FR" sz="1400" b="1" kern="1400" dirty="0">
                          <a:ln>
                            <a:noFill/>
                          </a:ln>
                          <a:solidFill>
                            <a:srgbClr val="000000"/>
                          </a:solidFill>
                          <a:effectLst/>
                          <a:latin typeface="Calibri" panose="020F0502020204030204" pitchFamily="34" charset="0"/>
                        </a:rPr>
                        <a:t>Goulot d’étranglement</a:t>
                      </a:r>
                      <a:endParaRPr lang="fr-FR" sz="1400" kern="1400" dirty="0">
                        <a:ln>
                          <a:noFill/>
                        </a:ln>
                        <a:solidFill>
                          <a:srgbClr val="000000"/>
                        </a:solidFill>
                        <a:effectLst/>
                        <a:latin typeface="Calibri" panose="020F0502020204030204" pitchFamily="34" charset="0"/>
                      </a:endParaRPr>
                    </a:p>
                    <a:p>
                      <a:pPr marR="0" indent="0" algn="ctr" rtl="0">
                        <a:lnSpc>
                          <a:spcPct val="119000"/>
                        </a:lnSpc>
                        <a:spcBef>
                          <a:spcPts val="0"/>
                        </a:spcBef>
                        <a:spcAft>
                          <a:spcPts val="0"/>
                        </a:spcAft>
                      </a:pPr>
                      <a:r>
                        <a:rPr lang="fr-FR" sz="1400" kern="1400" dirty="0">
                          <a:ln>
                            <a:noFill/>
                          </a:ln>
                          <a:solidFill>
                            <a:srgbClr val="000000"/>
                          </a:solidFill>
                          <a:effectLst/>
                          <a:latin typeface="Calibri" panose="020F0502020204030204"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fr-FR" sz="1400" kern="1400" dirty="0">
                          <a:ln>
                            <a:noFill/>
                          </a:ln>
                          <a:solidFill>
                            <a:srgbClr val="000000"/>
                          </a:solidFill>
                          <a:effectLst/>
                          <a:latin typeface="Calibri" panose="020F0502020204030204" pitchFamily="34" charset="0"/>
                        </a:rPr>
                        <a:t>Oral de chef-d’œuvre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fr-FR" sz="1400" kern="1400" dirty="0">
                          <a:ln>
                            <a:noFill/>
                          </a:ln>
                          <a:solidFill>
                            <a:srgbClr val="000000"/>
                          </a:solidFill>
                          <a:effectLst/>
                          <a:latin typeface="Calibri" panose="020F0502020204030204" pitchFamily="34" charset="0"/>
                        </a:rPr>
                        <a:t>Oral de contrôle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6" name="Control 1"/>
          <p:cNvSpPr>
            <a:spLocks noChangeArrowheads="1" noChangeShapeType="1"/>
          </p:cNvSpPr>
          <p:nvPr/>
        </p:nvSpPr>
        <p:spPr bwMode="auto">
          <a:xfrm>
            <a:off x="3776663" y="10107613"/>
            <a:ext cx="6100762" cy="1123950"/>
          </a:xfrm>
          <a:prstGeom prst="rect">
            <a:avLst/>
          </a:prstGeom>
          <a:noFill/>
          <a:ln>
            <a:noFill/>
          </a:ln>
          <a:effectLst/>
          <a:extLst>
            <a:ext uri="{91240B29-F687-4F45-9708-019B960494DF}">
              <a14:hiddenLine xmlns:a14="http://schemas.microsoft.com/office/drawing/2010/main" w="25400">
                <a:no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0" tIns="0" rIns="0" bIns="0" numCol="1" anchor="t" anchorCtr="0" compatLnSpc="1">
            <a:prstTxWarp prst="textNoShape">
              <a:avLst/>
            </a:prstTxWarp>
          </a:bodyPr>
          <a:lstStyle/>
          <a:p>
            <a:endParaRPr lang="fr-FR"/>
          </a:p>
        </p:txBody>
      </p:sp>
      <p:sp>
        <p:nvSpPr>
          <p:cNvPr id="7" name="Oval 2"/>
          <p:cNvSpPr>
            <a:spLocks noChangeArrowheads="1"/>
          </p:cNvSpPr>
          <p:nvPr/>
        </p:nvSpPr>
        <p:spPr bwMode="auto">
          <a:xfrm>
            <a:off x="10104098" y="2294166"/>
            <a:ext cx="1956179" cy="1911481"/>
          </a:xfrm>
          <a:prstGeom prst="ellipse">
            <a:avLst/>
          </a:prstGeom>
          <a:solidFill>
            <a:srgbClr val="FFE699"/>
          </a:solidFill>
          <a:ln>
            <a:noFill/>
          </a:ln>
          <a:effectLst/>
          <a:extLst>
            <a:ext uri="{91240B29-F687-4F45-9708-019B960494DF}">
              <a14:hiddenLine xmlns:a14="http://schemas.microsoft.com/office/drawing/2010/main" w="25400" algn="ctr">
                <a:solidFill>
                  <a:srgbClr val="000000"/>
                </a:solidFill>
                <a:round/>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rgbClr val="000000"/>
                </a:solidFill>
                <a:effectLst/>
                <a:latin typeface="Bebas Neue Bold" panose="020B0606020202050201" pitchFamily="34" charset="0"/>
              </a:rPr>
              <a:t>6 semaines de PARCOURS diversifiés</a:t>
            </a:r>
          </a:p>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rgbClr val="000000"/>
                </a:solidFill>
                <a:effectLst/>
                <a:latin typeface="Bebas Neue Bold" panose="020B0606020202050201" pitchFamily="34" charset="0"/>
              </a:rPr>
              <a:t>4 semaines de  cours en moins!</a:t>
            </a:r>
          </a:p>
          <a:p>
            <a:pPr marL="0" marR="0" lvl="0" indent="0" algn="ctr" defTabSz="914400" rtl="0" eaLnBrk="0" fontAlgn="base" latinLnBrk="0" hangingPunct="0">
              <a:lnSpc>
                <a:spcPct val="100000"/>
              </a:lnSpc>
              <a:spcBef>
                <a:spcPct val="0"/>
              </a:spcBef>
              <a:spcAft>
                <a:spcPct val="0"/>
              </a:spcAft>
              <a:buClrTx/>
              <a:buSzTx/>
              <a:buFontTx/>
              <a:buNone/>
              <a:tabLst/>
            </a:pPr>
            <a:r>
              <a:rPr lang="fr-FR" altLang="fr-FR" sz="1600" b="1" dirty="0">
                <a:solidFill>
                  <a:srgbClr val="000000"/>
                </a:solidFill>
                <a:latin typeface="Bebas Neue Bold" panose="020B0606020202050201" pitchFamily="34" charset="0"/>
              </a:rPr>
              <a:t>120h élèves</a:t>
            </a:r>
            <a:endParaRPr kumimoji="0" lang="fr-FR" altLang="fr-FR" sz="1600" b="0" i="0" u="none" strike="noStrike" cap="none" normalizeH="0" baseline="0" dirty="0">
              <a:ln>
                <a:noFill/>
              </a:ln>
              <a:solidFill>
                <a:schemeClr val="tx1"/>
              </a:solidFill>
              <a:effectLst/>
              <a:latin typeface="Arial" panose="020B0604020202020204" pitchFamily="34" charset="0"/>
            </a:endParaRPr>
          </a:p>
        </p:txBody>
      </p:sp>
      <p:graphicFrame>
        <p:nvGraphicFramePr>
          <p:cNvPr id="10" name="Tableau 9"/>
          <p:cNvGraphicFramePr>
            <a:graphicFrameLocks noGrp="1"/>
          </p:cNvGraphicFramePr>
          <p:nvPr>
            <p:extLst>
              <p:ext uri="{D42A27DB-BD31-4B8C-83A1-F6EECF244321}">
                <p14:modId xmlns:p14="http://schemas.microsoft.com/office/powerpoint/2010/main" val="3866746627"/>
              </p:ext>
            </p:extLst>
          </p:nvPr>
        </p:nvGraphicFramePr>
        <p:xfrm>
          <a:off x="640207" y="3448199"/>
          <a:ext cx="9237218" cy="2005358"/>
        </p:xfrm>
        <a:graphic>
          <a:graphicData uri="http://schemas.openxmlformats.org/drawingml/2006/table">
            <a:tbl>
              <a:tblPr/>
              <a:tblGrid>
                <a:gridCol w="1557083">
                  <a:extLst>
                    <a:ext uri="{9D8B030D-6E8A-4147-A177-3AD203B41FA5}">
                      <a16:colId xmlns:a16="http://schemas.microsoft.com/office/drawing/2014/main" val="20000"/>
                    </a:ext>
                  </a:extLst>
                </a:gridCol>
                <a:gridCol w="1405719">
                  <a:extLst>
                    <a:ext uri="{9D8B030D-6E8A-4147-A177-3AD203B41FA5}">
                      <a16:colId xmlns:a16="http://schemas.microsoft.com/office/drawing/2014/main" val="20001"/>
                    </a:ext>
                  </a:extLst>
                </a:gridCol>
                <a:gridCol w="1569492">
                  <a:extLst>
                    <a:ext uri="{9D8B030D-6E8A-4147-A177-3AD203B41FA5}">
                      <a16:colId xmlns:a16="http://schemas.microsoft.com/office/drawing/2014/main" val="20002"/>
                    </a:ext>
                  </a:extLst>
                </a:gridCol>
                <a:gridCol w="1082384">
                  <a:extLst>
                    <a:ext uri="{9D8B030D-6E8A-4147-A177-3AD203B41FA5}">
                      <a16:colId xmlns:a16="http://schemas.microsoft.com/office/drawing/2014/main" val="20003"/>
                    </a:ext>
                  </a:extLst>
                </a:gridCol>
                <a:gridCol w="1828800">
                  <a:extLst>
                    <a:ext uri="{9D8B030D-6E8A-4147-A177-3AD203B41FA5}">
                      <a16:colId xmlns:a16="http://schemas.microsoft.com/office/drawing/2014/main" val="20004"/>
                    </a:ext>
                  </a:extLst>
                </a:gridCol>
                <a:gridCol w="877723">
                  <a:extLst>
                    <a:ext uri="{9D8B030D-6E8A-4147-A177-3AD203B41FA5}">
                      <a16:colId xmlns:a16="http://schemas.microsoft.com/office/drawing/2014/main" val="20005"/>
                    </a:ext>
                  </a:extLst>
                </a:gridCol>
                <a:gridCol w="916017">
                  <a:extLst>
                    <a:ext uri="{9D8B030D-6E8A-4147-A177-3AD203B41FA5}">
                      <a16:colId xmlns:a16="http://schemas.microsoft.com/office/drawing/2014/main" val="20006"/>
                    </a:ext>
                  </a:extLst>
                </a:gridCol>
              </a:tblGrid>
              <a:tr h="498630">
                <a:tc>
                  <a:txBody>
                    <a:bodyPr/>
                    <a:lstStyle/>
                    <a:p>
                      <a:pPr marR="0" indent="0" algn="ctr" rtl="0">
                        <a:lnSpc>
                          <a:spcPct val="119000"/>
                        </a:lnSpc>
                        <a:spcBef>
                          <a:spcPts val="0"/>
                        </a:spcBef>
                        <a:spcAft>
                          <a:spcPts val="0"/>
                        </a:spcAft>
                      </a:pPr>
                      <a:r>
                        <a:rPr lang="fr-FR" sz="1400" b="1" kern="1400" dirty="0">
                          <a:ln>
                            <a:noFill/>
                          </a:ln>
                          <a:solidFill>
                            <a:srgbClr val="000000"/>
                          </a:solidFill>
                          <a:effectLst/>
                          <a:latin typeface="Calibri" panose="020F0502020204030204" pitchFamily="34" charset="0"/>
                        </a:rPr>
                        <a:t>Septembre/Mars</a:t>
                      </a:r>
                      <a:endParaRPr lang="fr-FR" sz="1400" kern="1400" dirty="0">
                        <a:ln>
                          <a:noFill/>
                        </a:ln>
                        <a:solidFill>
                          <a:srgbClr val="000000"/>
                        </a:solidFill>
                        <a:effectLst/>
                        <a:latin typeface="Calibri" panose="020F0502020204030204" pitchFamily="34" charset="0"/>
                      </a:endParaRPr>
                    </a:p>
                    <a:p>
                      <a:pPr marR="0" indent="0" algn="ctr" rtl="0">
                        <a:lnSpc>
                          <a:spcPct val="119000"/>
                        </a:lnSpc>
                        <a:spcBef>
                          <a:spcPts val="0"/>
                        </a:spcBef>
                        <a:spcAft>
                          <a:spcPts val="0"/>
                        </a:spcAft>
                      </a:pPr>
                      <a:r>
                        <a:rPr lang="fr-FR" sz="1400" kern="1400" dirty="0">
                          <a:ln>
                            <a:noFill/>
                          </a:ln>
                          <a:solidFill>
                            <a:srgbClr val="000000"/>
                          </a:solidFill>
                          <a:effectLst/>
                          <a:latin typeface="Calibri" panose="020F0502020204030204" pitchFamily="34" charset="0"/>
                        </a:rPr>
                        <a:t>(22 s de cours)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R="0" indent="0" algn="ctr" rtl="0">
                        <a:lnSpc>
                          <a:spcPct val="119000"/>
                        </a:lnSpc>
                        <a:spcBef>
                          <a:spcPts val="0"/>
                        </a:spcBef>
                        <a:spcAft>
                          <a:spcPts val="0"/>
                        </a:spcAft>
                      </a:pPr>
                      <a:r>
                        <a:rPr lang="fr-FR" sz="1400" b="1" kern="1400" dirty="0">
                          <a:ln>
                            <a:noFill/>
                          </a:ln>
                          <a:solidFill>
                            <a:srgbClr val="000000"/>
                          </a:solidFill>
                          <a:effectLst/>
                          <a:latin typeface="Calibri" panose="020F0502020204030204" pitchFamily="34" charset="0"/>
                        </a:rPr>
                        <a:t>Mars</a:t>
                      </a:r>
                      <a:endParaRPr lang="fr-FR" sz="1400" kern="1400" dirty="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R="0" indent="0" algn="ctr" rtl="0">
                        <a:lnSpc>
                          <a:spcPct val="119000"/>
                        </a:lnSpc>
                        <a:spcBef>
                          <a:spcPts val="0"/>
                        </a:spcBef>
                        <a:spcAft>
                          <a:spcPts val="0"/>
                        </a:spcAft>
                      </a:pPr>
                      <a:r>
                        <a:rPr lang="fr-FR" sz="1400" b="1" kern="1400">
                          <a:ln>
                            <a:noFill/>
                          </a:ln>
                          <a:solidFill>
                            <a:srgbClr val="000000"/>
                          </a:solidFill>
                          <a:effectLst/>
                          <a:latin typeface="Calibri" panose="020F0502020204030204" pitchFamily="34" charset="0"/>
                        </a:rPr>
                        <a:t>Mars/Mai</a:t>
                      </a:r>
                      <a:endParaRPr lang="fr-FR" sz="14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R="0" indent="0" algn="ctr" rtl="0">
                        <a:lnSpc>
                          <a:spcPct val="119000"/>
                        </a:lnSpc>
                        <a:spcBef>
                          <a:spcPts val="0"/>
                        </a:spcBef>
                        <a:spcAft>
                          <a:spcPts val="0"/>
                        </a:spcAft>
                      </a:pPr>
                      <a:r>
                        <a:rPr lang="fr-FR" sz="1400" b="1" kern="1400" dirty="0">
                          <a:ln>
                            <a:noFill/>
                          </a:ln>
                          <a:solidFill>
                            <a:srgbClr val="000000"/>
                          </a:solidFill>
                          <a:effectLst/>
                          <a:latin typeface="Calibri" panose="020F0502020204030204" pitchFamily="34" charset="0"/>
                        </a:rPr>
                        <a:t>Mai</a:t>
                      </a:r>
                      <a:endParaRPr lang="fr-FR" sz="1400" kern="1400" dirty="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R="0" indent="0" algn="ctr" rtl="0">
                        <a:lnSpc>
                          <a:spcPct val="119000"/>
                        </a:lnSpc>
                        <a:spcBef>
                          <a:spcPts val="0"/>
                        </a:spcBef>
                        <a:spcAft>
                          <a:spcPts val="0"/>
                        </a:spcAft>
                      </a:pPr>
                      <a:r>
                        <a:rPr lang="fr-FR" sz="1400" b="1" kern="1400">
                          <a:ln>
                            <a:noFill/>
                          </a:ln>
                          <a:solidFill>
                            <a:srgbClr val="000000"/>
                          </a:solidFill>
                          <a:effectLst/>
                          <a:latin typeface="Calibri" panose="020F0502020204030204" pitchFamily="34" charset="0"/>
                        </a:rPr>
                        <a:t>Mai/juin</a:t>
                      </a:r>
                      <a:endParaRPr lang="fr-FR" sz="1400" kern="140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R="0" indent="0" algn="ctr" rtl="0">
                        <a:lnSpc>
                          <a:spcPct val="119000"/>
                        </a:lnSpc>
                        <a:spcBef>
                          <a:spcPts val="0"/>
                        </a:spcBef>
                        <a:spcAft>
                          <a:spcPts val="0"/>
                        </a:spcAft>
                      </a:pPr>
                      <a:r>
                        <a:rPr lang="fr-FR" sz="1400" b="1" kern="1400">
                          <a:ln>
                            <a:noFill/>
                          </a:ln>
                          <a:solidFill>
                            <a:srgbClr val="000000"/>
                          </a:solidFill>
                          <a:effectLst/>
                          <a:latin typeface="Calibri" panose="020F0502020204030204" pitchFamily="34" charset="0"/>
                        </a:rPr>
                        <a:t>Juillet</a:t>
                      </a:r>
                      <a:r>
                        <a:rPr lang="fr-FR" sz="1400" kern="1400">
                          <a:ln>
                            <a:noFill/>
                          </a:ln>
                          <a:solidFill>
                            <a:srgbClr val="000000"/>
                          </a:solidFill>
                          <a:effectLst/>
                          <a:latin typeface="Calibri" panose="020F0502020204030204" pitchFamily="34" charset="0"/>
                        </a:rPr>
                        <a:t> </a:t>
                      </a:r>
                    </a:p>
                    <a:p>
                      <a:pPr marR="0" indent="0" algn="ctr" rtl="0">
                        <a:lnSpc>
                          <a:spcPct val="119000"/>
                        </a:lnSpc>
                        <a:spcBef>
                          <a:spcPts val="0"/>
                        </a:spcBef>
                        <a:spcAft>
                          <a:spcPts val="0"/>
                        </a:spcAft>
                      </a:pPr>
                      <a:r>
                        <a:rPr lang="fr-FR" sz="1400" kern="1400">
                          <a:ln>
                            <a:noFill/>
                          </a:ln>
                          <a:solidFill>
                            <a:srgbClr val="000000"/>
                          </a:solidFill>
                          <a:effectLst/>
                          <a:latin typeface="Calibri" panose="020F0502020204030204" pitchFamily="34" charset="0"/>
                        </a:rPr>
                        <a:t>(début)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R="0" indent="0" algn="ctr" rtl="0">
                        <a:lnSpc>
                          <a:spcPct val="119000"/>
                        </a:lnSpc>
                        <a:spcBef>
                          <a:spcPts val="0"/>
                        </a:spcBef>
                        <a:spcAft>
                          <a:spcPts val="0"/>
                        </a:spcAft>
                      </a:pPr>
                      <a:r>
                        <a:rPr lang="fr-FR" sz="1400" b="1" kern="1400" dirty="0">
                          <a:ln>
                            <a:noFill/>
                          </a:ln>
                          <a:solidFill>
                            <a:srgbClr val="000000"/>
                          </a:solidFill>
                          <a:effectLst/>
                          <a:latin typeface="Calibri" panose="020F0502020204030204" pitchFamily="34" charset="0"/>
                        </a:rPr>
                        <a:t>Juillet</a:t>
                      </a:r>
                      <a:endParaRPr lang="fr-FR" sz="1400" kern="1400" dirty="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extLst>
                  <a:ext uri="{0D108BD9-81ED-4DB2-BD59-A6C34878D82A}">
                    <a16:rowId xmlns:a16="http://schemas.microsoft.com/office/drawing/2014/main" val="10000"/>
                  </a:ext>
                </a:extLst>
              </a:tr>
              <a:tr h="1358358">
                <a:tc>
                  <a:txBody>
                    <a:bodyPr/>
                    <a:lstStyle/>
                    <a:p>
                      <a:pPr marR="0" indent="0" algn="ctr" rtl="0">
                        <a:lnSpc>
                          <a:spcPct val="119000"/>
                        </a:lnSpc>
                        <a:spcBef>
                          <a:spcPts val="0"/>
                        </a:spcBef>
                        <a:spcAft>
                          <a:spcPts val="0"/>
                        </a:spcAft>
                      </a:pPr>
                      <a:r>
                        <a:rPr lang="fr-FR" sz="1400" kern="1400" dirty="0">
                          <a:ln>
                            <a:noFill/>
                          </a:ln>
                          <a:solidFill>
                            <a:srgbClr val="000000"/>
                          </a:solidFill>
                          <a:effectLst/>
                          <a:latin typeface="Calibri" panose="020F0502020204030204" pitchFamily="34" charset="0"/>
                        </a:rPr>
                        <a:t>Passage des CCF en Maths/</a:t>
                      </a:r>
                      <a:r>
                        <a:rPr lang="fr-FR" sz="1400" kern="1400" dirty="0" err="1">
                          <a:ln>
                            <a:noFill/>
                          </a:ln>
                          <a:solidFill>
                            <a:srgbClr val="000000"/>
                          </a:solidFill>
                          <a:effectLst/>
                          <a:latin typeface="Calibri" panose="020F0502020204030204" pitchFamily="34" charset="0"/>
                        </a:rPr>
                        <a:t>Sc</a:t>
                      </a:r>
                      <a:r>
                        <a:rPr lang="fr-FR" sz="1400" kern="1400" dirty="0">
                          <a:ln>
                            <a:noFill/>
                          </a:ln>
                          <a:solidFill>
                            <a:srgbClr val="000000"/>
                          </a:solidFill>
                          <a:effectLst/>
                          <a:latin typeface="Calibri" panose="020F0502020204030204" pitchFamily="34" charset="0"/>
                        </a:rPr>
                        <a:t>, LV1, Arts appliqués, EPS, LV2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fr-FR" sz="1400" kern="1400" dirty="0">
                          <a:ln>
                            <a:noFill/>
                          </a:ln>
                          <a:solidFill>
                            <a:srgbClr val="000000"/>
                          </a:solidFill>
                          <a:effectLst/>
                          <a:latin typeface="Calibri" panose="020F0502020204030204" pitchFamily="34" charset="0"/>
                        </a:rPr>
                        <a:t>Epreuves ponctuelles : Fr, HG, EMC, éco-droit et éco-gestion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fr-FR" sz="1400" b="1" kern="1400" dirty="0">
                          <a:ln>
                            <a:noFill/>
                          </a:ln>
                          <a:solidFill>
                            <a:srgbClr val="000000"/>
                          </a:solidFill>
                          <a:effectLst/>
                          <a:latin typeface="Calibri" panose="020F0502020204030204" pitchFamily="34" charset="0"/>
                        </a:rPr>
                        <a:t>6 semaines de PFMP </a:t>
                      </a:r>
                    </a:p>
                    <a:p>
                      <a:pPr marR="0" indent="0" algn="ctr" rtl="0">
                        <a:lnSpc>
                          <a:spcPct val="119000"/>
                        </a:lnSpc>
                        <a:spcBef>
                          <a:spcPts val="0"/>
                        </a:spcBef>
                        <a:spcAft>
                          <a:spcPts val="0"/>
                        </a:spcAft>
                      </a:pPr>
                      <a:r>
                        <a:rPr lang="fr-FR" sz="1400" b="1" kern="1400" dirty="0">
                          <a:ln>
                            <a:noFill/>
                          </a:ln>
                          <a:solidFill>
                            <a:srgbClr val="000000"/>
                          </a:solidFill>
                          <a:effectLst/>
                          <a:latin typeface="Calibri" panose="020F0502020204030204" pitchFamily="34" charset="0"/>
                        </a:rPr>
                        <a:t>Goulot d’étranglement</a:t>
                      </a:r>
                      <a:endParaRPr lang="fr-FR" sz="1400" kern="1400" dirty="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fr-FR" sz="1400" kern="1400" dirty="0">
                          <a:ln>
                            <a:noFill/>
                          </a:ln>
                          <a:solidFill>
                            <a:srgbClr val="000000"/>
                          </a:solidFill>
                          <a:effectLst/>
                          <a:latin typeface="Calibri" panose="020F0502020204030204" pitchFamily="34" charset="0"/>
                        </a:rPr>
                        <a:t>Epreuves ponctuelles pro et CCF pro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19000"/>
                        </a:lnSpc>
                        <a:spcBef>
                          <a:spcPts val="0"/>
                        </a:spcBef>
                        <a:spcAft>
                          <a:spcPts val="0"/>
                        </a:spcAft>
                        <a:buClrTx/>
                        <a:buSzTx/>
                        <a:buFontTx/>
                        <a:buNone/>
                        <a:tabLst/>
                        <a:defRPr/>
                      </a:pPr>
                      <a:r>
                        <a:rPr lang="fr-FR" sz="1400" b="1" kern="1400" dirty="0">
                          <a:ln>
                            <a:noFill/>
                          </a:ln>
                          <a:solidFill>
                            <a:srgbClr val="000000"/>
                          </a:solidFill>
                          <a:effectLst/>
                          <a:latin typeface="Calibri" panose="020F0502020204030204" pitchFamily="34" charset="0"/>
                        </a:rPr>
                        <a:t>6 semaines de diversification </a:t>
                      </a:r>
                      <a:r>
                        <a:rPr lang="fr-FR" sz="1400" kern="1400" dirty="0">
                          <a:ln>
                            <a:noFill/>
                          </a:ln>
                          <a:solidFill>
                            <a:srgbClr val="000000"/>
                          </a:solidFill>
                          <a:effectLst/>
                          <a:latin typeface="Calibri" panose="020F0502020204030204" pitchFamily="34" charset="0"/>
                        </a:rPr>
                        <a:t>(PFMP ou « poursuite d'études »)</a:t>
                      </a:r>
                      <a:r>
                        <a:rPr lang="fr-FR" sz="1400" b="1" kern="1400" dirty="0">
                          <a:ln>
                            <a:noFill/>
                          </a:ln>
                          <a:solidFill>
                            <a:srgbClr val="000000"/>
                          </a:solidFill>
                          <a:effectLst/>
                          <a:latin typeface="Calibri" panose="020F0502020204030204" pitchFamily="34" charset="0"/>
                        </a:rPr>
                        <a:t> </a:t>
                      </a:r>
                    </a:p>
                    <a:p>
                      <a:pPr marL="0" marR="0" lvl="0" indent="0" algn="l" defTabSz="914400" rtl="0" eaLnBrk="1" fontAlgn="auto" latinLnBrk="0" hangingPunct="1">
                        <a:lnSpc>
                          <a:spcPct val="119000"/>
                        </a:lnSpc>
                        <a:spcBef>
                          <a:spcPts val="0"/>
                        </a:spcBef>
                        <a:spcAft>
                          <a:spcPts val="0"/>
                        </a:spcAft>
                        <a:buClrTx/>
                        <a:buSzTx/>
                        <a:buFontTx/>
                        <a:buNone/>
                        <a:tabLst/>
                        <a:defRPr/>
                      </a:pPr>
                      <a:r>
                        <a:rPr lang="fr-FR" sz="1400" b="1" kern="1400" dirty="0">
                          <a:ln>
                            <a:noFill/>
                          </a:ln>
                          <a:solidFill>
                            <a:srgbClr val="000000"/>
                          </a:solidFill>
                          <a:effectLst/>
                          <a:latin typeface="Calibri" panose="020F0502020204030204" pitchFamily="34" charset="0"/>
                        </a:rPr>
                        <a:t>Goulot d’étranglement</a:t>
                      </a:r>
                      <a:endParaRPr lang="fr-FR" sz="1400" kern="1400" dirty="0">
                        <a:ln>
                          <a:noFill/>
                        </a:ln>
                        <a:solidFill>
                          <a:srgbClr val="000000"/>
                        </a:solidFill>
                        <a:effectLst/>
                        <a:latin typeface="Calibri" panose="020F0502020204030204" pitchFamily="34" charset="0"/>
                      </a:endParaRPr>
                    </a:p>
                    <a:p>
                      <a:pPr marR="0" indent="0" algn="ctr" rtl="0">
                        <a:lnSpc>
                          <a:spcPct val="119000"/>
                        </a:lnSpc>
                        <a:spcBef>
                          <a:spcPts val="0"/>
                        </a:spcBef>
                        <a:spcAft>
                          <a:spcPts val="0"/>
                        </a:spcAft>
                      </a:pPr>
                      <a:endParaRPr lang="fr-FR" sz="1400" kern="1400" dirty="0">
                        <a:ln>
                          <a:noFill/>
                        </a:ln>
                        <a:solidFill>
                          <a:srgbClr val="000000"/>
                        </a:solidFill>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fr-FR" sz="1400" kern="1400" dirty="0">
                          <a:ln>
                            <a:noFill/>
                          </a:ln>
                          <a:solidFill>
                            <a:srgbClr val="000000"/>
                          </a:solidFill>
                          <a:effectLst/>
                          <a:latin typeface="Calibri" panose="020F0502020204030204" pitchFamily="34" charset="0"/>
                        </a:rPr>
                        <a:t>Oral de chef-d’œuvre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lnSpc>
                          <a:spcPct val="119000"/>
                        </a:lnSpc>
                        <a:spcBef>
                          <a:spcPts val="0"/>
                        </a:spcBef>
                        <a:spcAft>
                          <a:spcPts val="0"/>
                        </a:spcAft>
                      </a:pPr>
                      <a:r>
                        <a:rPr lang="fr-FR" sz="1400" kern="1400" dirty="0">
                          <a:ln>
                            <a:noFill/>
                          </a:ln>
                          <a:solidFill>
                            <a:srgbClr val="000000"/>
                          </a:solidFill>
                          <a:effectLst/>
                          <a:latin typeface="Calibri" panose="020F0502020204030204" pitchFamily="34" charset="0"/>
                        </a:rPr>
                        <a:t>Oral de contrôle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14" name="Control 1"/>
          <p:cNvSpPr>
            <a:spLocks noChangeArrowheads="1" noChangeShapeType="1"/>
          </p:cNvSpPr>
          <p:nvPr/>
        </p:nvSpPr>
        <p:spPr bwMode="auto">
          <a:xfrm>
            <a:off x="1098042" y="9783152"/>
            <a:ext cx="9237659" cy="1465851"/>
          </a:xfrm>
          <a:prstGeom prst="rect">
            <a:avLst/>
          </a:prstGeom>
          <a:noFill/>
          <a:ln>
            <a:noFill/>
          </a:ln>
          <a:effectLst/>
          <a:extLst>
            <a:ext uri="{91240B29-F687-4F45-9708-019B960494DF}">
              <a14:hiddenLine xmlns:a14="http://schemas.microsoft.com/office/drawing/2010/main" w="25400">
                <a:no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0" tIns="0" rIns="0" bIns="0" numCol="1" anchor="t" anchorCtr="0" compatLnSpc="1">
            <a:prstTxWarp prst="textNoShape">
              <a:avLst/>
            </a:prstTxWarp>
          </a:bodyPr>
          <a:lstStyle/>
          <a:p>
            <a:endParaRPr lang="fr-FR"/>
          </a:p>
        </p:txBody>
      </p:sp>
      <p:sp>
        <p:nvSpPr>
          <p:cNvPr id="16" name="Rectangle 15"/>
          <p:cNvSpPr/>
          <p:nvPr/>
        </p:nvSpPr>
        <p:spPr>
          <a:xfrm>
            <a:off x="5029426" y="3062816"/>
            <a:ext cx="458780" cy="338554"/>
          </a:xfrm>
          <a:prstGeom prst="rect">
            <a:avLst/>
          </a:prstGeom>
        </p:spPr>
        <p:txBody>
          <a:bodyPr wrap="none">
            <a:spAutoFit/>
          </a:bodyPr>
          <a:lstStyle/>
          <a:p>
            <a:pPr algn="ctr"/>
            <a:r>
              <a:rPr lang="fr-FR" sz="1600" b="1" dirty="0">
                <a:solidFill>
                  <a:srgbClr val="FF0000"/>
                </a:solidFill>
              </a:rPr>
              <a:t>OU</a:t>
            </a:r>
          </a:p>
        </p:txBody>
      </p:sp>
    </p:spTree>
    <p:extLst>
      <p:ext uri="{BB962C8B-B14F-4D97-AF65-F5344CB8AC3E}">
        <p14:creationId xmlns:p14="http://schemas.microsoft.com/office/powerpoint/2010/main" val="10647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4" grpId="0"/>
      <p:bldP spid="7" grpId="0" animBg="1"/>
      <p:bldP spid="1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2">
            <a:extLst>
              <a:ext uri="{FF2B5EF4-FFF2-40B4-BE49-F238E27FC236}">
                <a16:creationId xmlns:a16="http://schemas.microsoft.com/office/drawing/2014/main" id="{1B7DAA18-0519-1618-B23C-8D8948972F72}"/>
              </a:ext>
            </a:extLst>
          </p:cNvPr>
          <p:cNvSpPr/>
          <p:nvPr/>
        </p:nvSpPr>
        <p:spPr>
          <a:xfrm>
            <a:off x="4" y="3862317"/>
            <a:ext cx="12191996" cy="3009332"/>
          </a:xfrm>
          <a:custGeom>
            <a:avLst/>
            <a:gdLst>
              <a:gd name="f0" fmla="val 10800000"/>
              <a:gd name="f1" fmla="val 5400000"/>
              <a:gd name="f2" fmla="val 180"/>
              <a:gd name="f3" fmla="val w"/>
              <a:gd name="f4" fmla="val h"/>
              <a:gd name="f5" fmla="val 0"/>
              <a:gd name="f6" fmla="val 5"/>
              <a:gd name="f7" fmla="val 1"/>
              <a:gd name="f8" fmla="+- 0 0 -360"/>
              <a:gd name="f9" fmla="*/ f3 1 5"/>
              <a:gd name="f10" fmla="*/ f4 1 5"/>
              <a:gd name="f11" fmla="val f5"/>
              <a:gd name="f12" fmla="val f6"/>
              <a:gd name="f13" fmla="*/ f8 f0 1"/>
              <a:gd name="f14" fmla="+- f12 0 f11"/>
              <a:gd name="f15" fmla="*/ f13 1 f2"/>
              <a:gd name="f16" fmla="*/ f14 1 5"/>
              <a:gd name="f17" fmla="*/ f14 1 10"/>
              <a:gd name="f18" fmla="*/ f14 1 2"/>
              <a:gd name="f19" fmla="+- f15 0 f1"/>
              <a:gd name="f20" fmla="+- f11 f18 0"/>
              <a:gd name="f21" fmla="*/ f17 1 f16"/>
              <a:gd name="f22" fmla="*/ f11 1 f16"/>
              <a:gd name="f23" fmla="*/ f12 1 f16"/>
              <a:gd name="f24" fmla="*/ f16 1 f16"/>
              <a:gd name="f25" fmla="*/ f20 1 f16"/>
              <a:gd name="f26" fmla="*/ f22 f9 1"/>
              <a:gd name="f27" fmla="*/ f23 f9 1"/>
              <a:gd name="f28" fmla="*/ f23 f10 1"/>
              <a:gd name="f29" fmla="*/ f24 f10 1"/>
              <a:gd name="f30" fmla="*/ f21 f10 1"/>
              <a:gd name="f31" fmla="*/ f25 f9 1"/>
            </a:gdLst>
            <a:ahLst/>
            <a:cxnLst>
              <a:cxn ang="3cd4">
                <a:pos x="hc" y="t"/>
              </a:cxn>
              <a:cxn ang="0">
                <a:pos x="r" y="vc"/>
              </a:cxn>
              <a:cxn ang="cd4">
                <a:pos x="hc" y="b"/>
              </a:cxn>
              <a:cxn ang="cd2">
                <a:pos x="l" y="vc"/>
              </a:cxn>
              <a:cxn ang="f19">
                <a:pos x="f31" y="f30"/>
              </a:cxn>
            </a:cxnLst>
            <a:rect l="f26" t="f29" r="f27" b="f28"/>
            <a:pathLst>
              <a:path w="5" h="5">
                <a:moveTo>
                  <a:pt x="f5" y="f7"/>
                </a:moveTo>
                <a:lnTo>
                  <a:pt x="f6" y="f5"/>
                </a:lnTo>
                <a:lnTo>
                  <a:pt x="f6" y="f6"/>
                </a:lnTo>
                <a:lnTo>
                  <a:pt x="f5" y="f6"/>
                </a:lnTo>
                <a:close/>
              </a:path>
            </a:pathLst>
          </a:custGeom>
          <a:solidFill>
            <a:srgbClr val="C00000"/>
          </a:solidFill>
          <a:ln cap="flat">
            <a:noFill/>
            <a:prstDash val="solid"/>
          </a:ln>
        </p:spPr>
        <p:txBody>
          <a:bodyPr vert="horz" wrap="square" lIns="36576" tIns="36576" rIns="36576" bIns="36576"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pic>
        <p:nvPicPr>
          <p:cNvPr id="11" name="Imag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93603" y="0"/>
            <a:ext cx="1187661" cy="2037114"/>
          </a:xfrm>
          <a:prstGeom prst="rect">
            <a:avLst/>
          </a:prstGeom>
        </p:spPr>
      </p:pic>
      <p:sp>
        <p:nvSpPr>
          <p:cNvPr id="14" name="Rectangle 13"/>
          <p:cNvSpPr/>
          <p:nvPr/>
        </p:nvSpPr>
        <p:spPr>
          <a:xfrm>
            <a:off x="923287" y="4693432"/>
            <a:ext cx="10664146" cy="1938992"/>
          </a:xfrm>
          <a:prstGeom prst="rect">
            <a:avLst/>
          </a:prstGeom>
        </p:spPr>
        <p:txBody>
          <a:bodyPr wrap="square">
            <a:spAutoFit/>
          </a:bodyPr>
          <a:lstStyle/>
          <a:p>
            <a:r>
              <a:rPr lang="fr-FR" sz="2000" b="1" dirty="0">
                <a:ea typeface="Arial Unicode MS" panose="020B0604020202020204" pitchFamily="34" charset="-128"/>
              </a:rPr>
              <a:t>CE PROJET DE RÉFORME EST UNE FOIS DE PLUS TOTALEMENT HORS-SOL ! IL NE TIENT PAS COMPTE DU FONCTIONNEMENT ET DE L’ORGANISATION DE NOS LP. IL NE TIENT PAS COMPTE DE NOS ÉLÈVES ET DE LEURS RYTHMES D’APPRENTISSAGE. </a:t>
            </a:r>
            <a:r>
              <a:rPr lang="fr-FR" sz="2000" b="1" u="sng" dirty="0">
                <a:ea typeface="Arial Unicode MS" panose="020B0604020202020204" pitchFamily="34" charset="-128"/>
              </a:rPr>
              <a:t>CE N’EST PAS DE PLUS D’ENTREPRISE DONT NOS ÉLÈVES ONT BESOIN MAIS DE PLUS ET DE MIEUX D’ÉCOLE</a:t>
            </a:r>
            <a:r>
              <a:rPr lang="fr-FR" sz="2000" b="1" dirty="0">
                <a:ea typeface="Arial Unicode MS" panose="020B0604020202020204" pitchFamily="34" charset="-128"/>
              </a:rPr>
              <a:t>. AVEC  LES FAMILLES DE MÉTIERS LE BAC PRO A ÉTÉ DÉSPÉCIALISÉ ET RÉDUIT À DEUX ANS ET DEMI, AVEC CE PROJET DE RÉFORME FORCE EST DE CONSTATER QU’IL VA PASSER À DEUX ANS!</a:t>
            </a:r>
          </a:p>
        </p:txBody>
      </p:sp>
      <p:sp>
        <p:nvSpPr>
          <p:cNvPr id="8" name="Rectangle 7"/>
          <p:cNvSpPr/>
          <p:nvPr/>
        </p:nvSpPr>
        <p:spPr>
          <a:xfrm>
            <a:off x="1045374" y="1569301"/>
            <a:ext cx="6179561" cy="830997"/>
          </a:xfrm>
          <a:prstGeom prst="rect">
            <a:avLst/>
          </a:prstGeom>
        </p:spPr>
        <p:txBody>
          <a:bodyPr wrap="square">
            <a:spAutoFit/>
          </a:bodyPr>
          <a:lstStyle/>
          <a:p>
            <a:r>
              <a:rPr lang="fr-FR" sz="1600" b="1" dirty="0">
                <a:latin typeface="Calibri" panose="020F0502020204030204" pitchFamily="34" charset="0"/>
                <a:ea typeface="Arial Unicode MS" panose="020B0604020202020204" pitchFamily="34" charset="-128"/>
              </a:rPr>
              <a:t>« Prépa poursuite d'études»</a:t>
            </a:r>
            <a:r>
              <a:rPr lang="fr-FR" sz="1600" dirty="0">
                <a:latin typeface="Calibri" panose="020F0502020204030204" pitchFamily="34" charset="0"/>
                <a:ea typeface="Arial Unicode MS" panose="020B0604020202020204" pitchFamily="34" charset="-128"/>
              </a:rPr>
              <a:t> : un tiers du temps sur les compétences psycho-sociales et deux-tiers sur la consolidation des savoirs et la méthodologie. </a:t>
            </a:r>
            <a:endParaRPr lang="fr-FR" sz="1600" dirty="0"/>
          </a:p>
        </p:txBody>
      </p:sp>
      <p:sp>
        <p:nvSpPr>
          <p:cNvPr id="10" name="Rectangle 9"/>
          <p:cNvSpPr/>
          <p:nvPr/>
        </p:nvSpPr>
        <p:spPr>
          <a:xfrm>
            <a:off x="1045374" y="2455801"/>
            <a:ext cx="6483926" cy="1323439"/>
          </a:xfrm>
          <a:prstGeom prst="rect">
            <a:avLst/>
          </a:prstGeom>
        </p:spPr>
        <p:txBody>
          <a:bodyPr wrap="square">
            <a:spAutoFit/>
          </a:bodyPr>
          <a:lstStyle/>
          <a:p>
            <a:r>
              <a:rPr lang="fr-FR" sz="1600" b="1" dirty="0">
                <a:latin typeface="Calibri" panose="020F0502020204030204" pitchFamily="34" charset="0"/>
                <a:ea typeface="Arial Unicode MS" panose="020B0604020202020204" pitchFamily="34" charset="-128"/>
              </a:rPr>
              <a:t>L’AP (3,5h) </a:t>
            </a:r>
            <a:r>
              <a:rPr lang="fr-FR" sz="1600" dirty="0">
                <a:latin typeface="Calibri" panose="020F0502020204030204" pitchFamily="34" charset="0"/>
                <a:ea typeface="Arial Unicode MS" panose="020B0604020202020204" pitchFamily="34" charset="-128"/>
              </a:rPr>
              <a:t>: </a:t>
            </a:r>
            <a:r>
              <a:rPr lang="fr-FR" sz="1600" dirty="0"/>
              <a:t>support au dispositif Avenir pro (intervention de France Travail)</a:t>
            </a:r>
          </a:p>
          <a:p>
            <a:r>
              <a:rPr lang="fr-FR" sz="1600" b="1" dirty="0"/>
              <a:t>CO-INTERVENTION</a:t>
            </a:r>
            <a:r>
              <a:rPr lang="fr-FR" sz="1600" dirty="0"/>
              <a:t> : En terminale 26h EP/26h EG (français et maths ne sont plus ciblés depuis aménagement en 2020) </a:t>
            </a:r>
          </a:p>
          <a:p>
            <a:r>
              <a:rPr lang="fr-FR" sz="1600" dirty="0"/>
              <a:t>Les heures EP effectuées par un professionnel extérieur ou prof associé ?</a:t>
            </a:r>
          </a:p>
          <a:p>
            <a:endParaRPr lang="fr-FR" sz="1600" dirty="0"/>
          </a:p>
        </p:txBody>
      </p:sp>
      <p:sp>
        <p:nvSpPr>
          <p:cNvPr id="12" name="Rectangle 11"/>
          <p:cNvSpPr/>
          <p:nvPr/>
        </p:nvSpPr>
        <p:spPr>
          <a:xfrm>
            <a:off x="2087903" y="89572"/>
            <a:ext cx="8016195" cy="400110"/>
          </a:xfrm>
          <a:prstGeom prst="rect">
            <a:avLst/>
          </a:prstGeom>
        </p:spPr>
        <p:txBody>
          <a:bodyPr wrap="square">
            <a:spAutoFit/>
          </a:bodyPr>
          <a:lstStyle/>
          <a:p>
            <a:pPr algn="ctr"/>
            <a:r>
              <a:rPr lang="fr-FR" sz="2000" b="1" dirty="0">
                <a:ea typeface="Arial Unicode MS" panose="020B0604020202020204" pitchFamily="34" charset="-128"/>
              </a:rPr>
              <a:t>LA DÉSORGANISATION DE L’ANNÉE DE TERMINALE À LA RENTRÉE 2024</a:t>
            </a:r>
          </a:p>
        </p:txBody>
      </p:sp>
      <p:sp>
        <p:nvSpPr>
          <p:cNvPr id="15" name="Rectangle 14"/>
          <p:cNvSpPr/>
          <p:nvPr/>
        </p:nvSpPr>
        <p:spPr>
          <a:xfrm>
            <a:off x="1045374" y="1151520"/>
            <a:ext cx="2085058" cy="338554"/>
          </a:xfrm>
          <a:prstGeom prst="rect">
            <a:avLst/>
          </a:prstGeom>
        </p:spPr>
        <p:txBody>
          <a:bodyPr wrap="none">
            <a:spAutoFit/>
          </a:bodyPr>
          <a:lstStyle/>
          <a:p>
            <a:pPr algn="ctr"/>
            <a:r>
              <a:rPr lang="fr-FR" sz="1600" b="1" dirty="0">
                <a:solidFill>
                  <a:srgbClr val="FF0000"/>
                </a:solidFill>
              </a:rPr>
              <a:t>DES PISTES ÉVOQUÉES</a:t>
            </a:r>
          </a:p>
        </p:txBody>
      </p:sp>
    </p:spTree>
    <p:extLst>
      <p:ext uri="{BB962C8B-B14F-4D97-AF65-F5344CB8AC3E}">
        <p14:creationId xmlns:p14="http://schemas.microsoft.com/office/powerpoint/2010/main" val="3768627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8" grpId="0"/>
      <p:bldP spid="10" grpId="0"/>
      <p:bldP spid="15" grpId="0"/>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367</TotalTime>
  <Words>908</Words>
  <Application>Microsoft Office PowerPoint</Application>
  <PresentationFormat>Grand écran</PresentationFormat>
  <Paragraphs>103</Paragraphs>
  <Slides>4</Slides>
  <Notes>4</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4</vt:i4>
      </vt:variant>
    </vt:vector>
  </HeadingPairs>
  <TitlesOfParts>
    <vt:vector size="9" baseType="lpstr">
      <vt:lpstr>Arial</vt:lpstr>
      <vt:lpstr>Bebas Neue Bold</vt:lpstr>
      <vt:lpstr>Calibri</vt:lpstr>
      <vt:lpstr>Calibri Light</vt:lpstr>
      <vt:lpstr>Thème Office</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g5070</dc:creator>
  <cp:lastModifiedBy>cats prinz</cp:lastModifiedBy>
  <cp:revision>59</cp:revision>
  <dcterms:created xsi:type="dcterms:W3CDTF">2023-10-18T15:44:37Z</dcterms:created>
  <dcterms:modified xsi:type="dcterms:W3CDTF">2023-11-10T09:24:07Z</dcterms:modified>
</cp:coreProperties>
</file>